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FF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s-UY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55BFC6D-49D6-4A45-BC75-BEF4510F6CAC}" type="datetimeFigureOut">
              <a:rPr lang="en-US" smtClean="0"/>
              <a:pPr/>
              <a:t>11/14/2023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5CDAE8-9A19-4103-BA2B-21EACE5377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20888"/>
            <a:ext cx="9144000" cy="2304256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Physiology of the smooth muscle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1521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Department of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Physiology</a:t>
            </a:r>
          </a:p>
          <a:p>
            <a:pPr>
              <a:spcBef>
                <a:spcPts val="0"/>
              </a:spcBef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Ivan 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Srejović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75756" y="797803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itchFamily="34" charset="0"/>
                <a:cs typeface="Calibri" pitchFamily="34" charset="0"/>
              </a:rPr>
              <a:t>Faculty of Medical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Sciences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Calibri" pitchFamily="34" charset="0"/>
              </a:rPr>
              <a:t>University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of Kragujevac</a:t>
            </a:r>
          </a:p>
        </p:txBody>
      </p:sp>
      <p:pic>
        <p:nvPicPr>
          <p:cNvPr id="5" name="Picture 129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7"/>
            <a:ext cx="1188000" cy="18002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741" y="332656"/>
            <a:ext cx="2222699" cy="18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Regulation of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contraction</a:t>
            </a:r>
            <a:r>
              <a:rPr lang="sr-Latn-R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by calcium ions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4896544" cy="5328592"/>
          </a:xfrm>
        </p:spPr>
        <p:txBody>
          <a:bodyPr/>
          <a:lstStyle/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contraction of smooth muscle, as well as skeletal muscle, depends on an increase in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intracellular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sr-Latn-RS" sz="1800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concentration.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Calcium that initiates the contraction of smooth muscle can be of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origin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extracellular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fluid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(the main source of smooth muscle) where it exists in a high concentration of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10</a:t>
            </a:r>
            <a:r>
              <a:rPr lang="ru-RU" sz="1800" baseline="30000" dirty="0" smtClean="0">
                <a:latin typeface="Calibri" pitchFamily="34" charset="0"/>
                <a:cs typeface="Calibri" pitchFamily="34" charset="0"/>
              </a:rPr>
              <a:t>-3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 (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compared to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10</a:t>
            </a:r>
            <a:r>
              <a:rPr lang="ru-RU" sz="1800" baseline="30000" dirty="0" smtClean="0">
                <a:latin typeface="Calibri" pitchFamily="34" charset="0"/>
                <a:cs typeface="Calibri" pitchFamily="34" charset="0"/>
              </a:rPr>
              <a:t>-7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inside the cell - a difference of 10,000 times) - it enters the cell by diffusion or through hormone-dependent or voltage-dependent calcium channels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sarcoplasmic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reticulum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(the main source in skeletal muscle), but is poorly developed in smooth muscle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84784"/>
            <a:ext cx="3331410" cy="367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78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Linking excitation and contraction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</p:spPr>
        <p:txBody>
          <a:bodyPr/>
          <a:lstStyle/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mechanism of coupling excitation and contraction of smooth muscle is different from the mechanism that exists in skeletal muscle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AutoNum type="arabicParenR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Depolarization of the cell membrane opens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voltage-gated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channels and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enters the cell, resulting in an increase in intracellular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sr-Latn-RS" sz="1800" dirty="0">
                <a:latin typeface="Calibri" pitchFamily="34" charset="0"/>
                <a:cs typeface="Calibri" pitchFamily="34" charset="0"/>
              </a:rPr>
              <a:t> concentration.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AutoNum type="arabicParenR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that has entered the cell can release additional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from the sarcoplasmic reticulum (poorly developed) via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dependent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channels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Hormones and neurotransmitters can also directly release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from the sarcoplasmic reticulum via inositol 1,4,5-triphosphate (IP3)-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dependent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Latn-RS" sz="1800" dirty="0">
                <a:latin typeface="Calibri" pitchFamily="34" charset="0"/>
                <a:cs typeface="Calibri" pitchFamily="34" charset="0"/>
              </a:rPr>
              <a:t>channels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AutoNum type="arabicParenR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concentration of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in the cell increases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AutoNum type="arabicParenR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Smooth muscle cells do not contain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the troponin complex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AutoNum type="arabicParenR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in the cell binds to the protein calmodulin - a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calmodulin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complex is formed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Tx/>
              <a:buAutoNum type="arabicParenR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Ca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-calmodulin complex binds to and activates the enzyme </a:t>
            </a:r>
            <a:r>
              <a:rPr lang="en-US" sz="1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myosin light chain </a:t>
            </a:r>
            <a:r>
              <a:rPr lang="en-US" sz="1800" b="1" u="sng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kinase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Tx/>
              <a:buAutoNum type="arabicParenR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Activated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myosin light chain kinase phosphorylates myosin, thereby allowing it to bind to actin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Tx/>
              <a:buAutoNum type="arabicParenR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enzyme </a:t>
            </a:r>
            <a:r>
              <a:rPr lang="en-US" sz="1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myosin phosphatase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dephosphorylates myosin and allows smooth muscle relaxation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AutoNum type="arabicParenR"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18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Linking excitation and contraction</a:t>
            </a:r>
          </a:p>
        </p:txBody>
      </p:sp>
      <p:pic>
        <p:nvPicPr>
          <p:cNvPr id="4" name="Picture 2" descr="https://upload.medbullets.com/topic/112020/images/032918llstep1smoothmusclecontraction.jpg"/>
          <p:cNvPicPr>
            <a:picLocks noChangeAspect="1" noChangeArrowheads="1"/>
          </p:cNvPicPr>
          <p:nvPr/>
        </p:nvPicPr>
        <p:blipFill>
          <a:blip r:embed="rId2" cstate="print"/>
          <a:srcRect t="9622" b="5244"/>
          <a:stretch>
            <a:fillRect/>
          </a:stretch>
        </p:blipFill>
        <p:spPr bwMode="auto">
          <a:xfrm>
            <a:off x="1060960" y="1340768"/>
            <a:ext cx="7022080" cy="460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468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Linking excitation and contraction</a:t>
            </a:r>
          </a:p>
        </p:txBody>
      </p:sp>
      <p:pic>
        <p:nvPicPr>
          <p:cNvPr id="141314" name="Picture 2" descr="Muscle: Smooth - Physio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0213" y="1700808"/>
            <a:ext cx="5743575" cy="4305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237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Linking excitation and contraction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764704"/>
            <a:ext cx="3528392" cy="52322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Binding of acetylcholine to muscarinic receptors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649885" y="1609055"/>
            <a:ext cx="3528392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Increased influx of Ca</a:t>
            </a:r>
            <a:r>
              <a:rPr lang="en-US" sz="1400" baseline="30000" dirty="0" smtClean="0"/>
              <a:t>2+</a:t>
            </a:r>
            <a:r>
              <a:rPr lang="en-US" sz="1400" dirty="0" smtClean="0"/>
              <a:t> into the cell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2247304"/>
            <a:ext cx="3528392" cy="52322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Activation of </a:t>
            </a:r>
            <a:r>
              <a:rPr lang="en-US" sz="1400" dirty="0" err="1" smtClean="0"/>
              <a:t>calmodulin</a:t>
            </a:r>
            <a:r>
              <a:rPr lang="en-US" sz="1400" dirty="0" smtClean="0"/>
              <a:t>-dependent myosin light chain kinase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3117122"/>
            <a:ext cx="3528392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Phosphorylation of myosin 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3765775"/>
            <a:ext cx="3528392" cy="52322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Increased myosin ATPase activity and binding of myosin to actin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627784" y="4606365"/>
            <a:ext cx="3528392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Contraction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5228009"/>
            <a:ext cx="3528392" cy="523220"/>
          </a:xfrm>
          <a:prstGeom prst="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Dephosphorylation</a:t>
            </a:r>
            <a:r>
              <a:rPr lang="en-US" sz="1400" dirty="0" smtClean="0"/>
              <a:t> of myosin by myosin light chain phosphatase 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27784" y="6074132"/>
            <a:ext cx="3528392" cy="523220"/>
          </a:xfrm>
          <a:prstGeom prst="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Relaxation or sustained contraction due to the latch bridge and other mechanisms</a:t>
            </a:r>
            <a:endParaRPr lang="en-US" sz="1400" dirty="0"/>
          </a:p>
        </p:txBody>
      </p:sp>
      <p:cxnSp>
        <p:nvCxnSpPr>
          <p:cNvPr id="14" name="Straight Arrow Connector 13"/>
          <p:cNvCxnSpPr>
            <a:stCxn id="3" idx="2"/>
          </p:cNvCxnSpPr>
          <p:nvPr/>
        </p:nvCxnSpPr>
        <p:spPr>
          <a:xfrm>
            <a:off x="4391980" y="1287924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392935" y="1916832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391980" y="2780928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391980" y="3424899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391980" y="4288995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391980" y="4914142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391980" y="5751229"/>
            <a:ext cx="0" cy="32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21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314648"/>
            <a:ext cx="3635761" cy="2258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Functional morphology of smooth muscle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6552728" cy="5328592"/>
          </a:xfrm>
        </p:spPr>
        <p:txBody>
          <a:bodyPr/>
          <a:lstStyle/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Smooth muscle consists of muscle fibers with a diameter of 1-5 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μm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(30× smaller than skeletal muscle) and a length of 20-500 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μm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(skeletal can be up to 1 m long). 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b="1" dirty="0">
                <a:latin typeface="Calibri" pitchFamily="34" charset="0"/>
                <a:cs typeface="Calibri" pitchFamily="34" charset="0"/>
              </a:rPr>
              <a:t>Types of smooth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muscle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1.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multiunit smooth muscle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(ciliary muscle)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consists of separate muscle fibers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each fiber functions independently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nervous (most often) control - usually single innervation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rare spontaneous activity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2.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single-unit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(syncytial)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smooth muscle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(smooth muscles of the walls of internal organs - visceral muscles)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consists of a large number of interconnected muscle fibers (functional syncytium)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fibers are joined by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gap junctions</a:t>
            </a:r>
          </a:p>
          <a:p>
            <a:r>
              <a:rPr lang="en-US" sz="1800" b="1" dirty="0">
                <a:latin typeface="Calibri" pitchFamily="34" charset="0"/>
                <a:cs typeface="Calibri" pitchFamily="34" charset="0"/>
              </a:rPr>
              <a:t>non-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nervous (most often)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control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typical spontaneous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activity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48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328592"/>
          </a:xfrm>
        </p:spPr>
        <p:txBody>
          <a:bodyPr/>
          <a:lstStyle/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Smooth muscle contains actin and myosin contractile filaments that have properties similar to the actin and myosin filaments of skeletal muscle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arrangement of contractile filaments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is not regular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no transverse striations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)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actin filaments are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bundled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in different places in the cell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b="1" dirty="0">
                <a:latin typeface="Calibri" pitchFamily="34" charset="0"/>
                <a:cs typeface="Calibri" pitchFamily="34" charset="0"/>
              </a:rPr>
              <a:t>dense bodies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are located at the ends of actin filaments (corresponding to Z-discs in skeletal muscles)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dense bodies are often clustered along the cell membrane and connected by protein bridges to dense bodies of other fibers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within bundles of actin filaments are individual myosin filaments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ratio of the number of actin and myosin filaments is 5-10:1 (2:1 in skeletal muscles)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Functional morphology of smooth muscle</a:t>
            </a:r>
          </a:p>
        </p:txBody>
      </p:sp>
      <p:pic>
        <p:nvPicPr>
          <p:cNvPr id="1026" name="Picture 2" descr="Smooth Muscle - The School of Biomedical Sciences Wi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387" y="4641675"/>
            <a:ext cx="3935226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24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4248472" cy="5328592"/>
          </a:xfrm>
        </p:spPr>
        <p:txBody>
          <a:bodyPr/>
          <a:lstStyle/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Myosin filaments have </a:t>
            </a:r>
            <a:r>
              <a:rPr lang="en-US" sz="1800" b="1" dirty="0" err="1">
                <a:latin typeface="Calibri" pitchFamily="34" charset="0"/>
                <a:cs typeface="Calibri" pitchFamily="34" charset="0"/>
              </a:rPr>
              <a:t>sidepolar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cross-bridges (on one side they pull actin filaments to one side, and on the other side to the other side) - they enable shortening of the length of the fiber during contraction by up to 80% (30% in skeletal muscles).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80728"/>
            <a:ext cx="2889250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Functional morphology of smooth muscle</a:t>
            </a:r>
          </a:p>
        </p:txBody>
      </p:sp>
    </p:spTree>
    <p:extLst>
      <p:ext uri="{BB962C8B-B14F-4D97-AF65-F5344CB8AC3E}">
        <p14:creationId xmlns:p14="http://schemas.microsoft.com/office/powerpoint/2010/main" val="228844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Membrane and action potentials of smooth muscle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328592"/>
          </a:xfrm>
        </p:spPr>
        <p:txBody>
          <a:bodyPr/>
          <a:lstStyle/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Electrical activity of smooth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muscles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а.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resting membrane potential</a:t>
            </a:r>
            <a:endParaRPr lang="sr-Cyrl-RS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b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slow waves</a:t>
            </a:r>
            <a:endParaRPr lang="sr-Cyrl-RS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spike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potentials</a:t>
            </a:r>
            <a:endParaRPr lang="sr-Cyrl-RS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Resting membrane potential is from -50 mV to -60 mV (about 30 mV more positive than skeletal muscle)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greater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excitability (irritability)</a:t>
            </a:r>
            <a:endParaRPr lang="sr-Cyrl-RS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Depolarizing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factors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muscle stretching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nerve stimulation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hormone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stimulation</a:t>
            </a:r>
          </a:p>
          <a:p>
            <a:pPr>
              <a:buNone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Hyperpolarizing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factors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nerve stimulation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hormone stimulation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6" name="Picture 8" descr="Excitation and Contraction of Smooth Muscle - Membrane Physiology, Nerve,  and Muscle - Guyton and Hall Textbook of Medical Physiology, 12th 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29000"/>
            <a:ext cx="2315873" cy="300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3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328592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Slow 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waves</a:t>
            </a:r>
            <a:endParaRPr lang="ru-RU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slow (wave) changes in the peace potential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oscillations of Na/K pump activity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 (?)</a:t>
            </a: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intensity – from 5 mV to 15 mV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different frequency in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GIT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pPr>
              <a:spcBef>
                <a:spcPts val="300"/>
              </a:spcBef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stomach (body) –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3/min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duodenum -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12/min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  <a:buNone/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	-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ileum (terminal) –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8-9/min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control the appearance of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spike potentials.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Spike potentials</a:t>
            </a:r>
            <a:endParaRPr lang="ru-RU" sz="1800" b="1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real action potentials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occur when the resting potential exceeds -40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mV</a:t>
            </a: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increasing the resting potential (slow waves) increases the frequency of spiked potentials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last 10-20 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ms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10-40×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longer than thick nerve fibers)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ion transfer through slow Na/Ca channels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direct connection between excitation and contraction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5170" name="Picture 2" descr="Gastrointestinal Motility - Physiology - An Illustrated 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57844"/>
            <a:ext cx="3347393" cy="3374906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Membrane and action potentials of smooth muscle</a:t>
            </a:r>
          </a:p>
        </p:txBody>
      </p:sp>
    </p:spTree>
    <p:extLst>
      <p:ext uri="{BB962C8B-B14F-4D97-AF65-F5344CB8AC3E}">
        <p14:creationId xmlns:p14="http://schemas.microsoft.com/office/powerpoint/2010/main" val="225961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28901"/>
            <a:ext cx="8229600" cy="1800199"/>
          </a:xfrm>
        </p:spPr>
        <p:txBody>
          <a:bodyPr/>
          <a:lstStyle/>
          <a:p>
            <a:r>
              <a:rPr lang="en-US" sz="5400" dirty="0">
                <a:latin typeface="Calibri" pitchFamily="34" charset="0"/>
                <a:cs typeface="Calibri" pitchFamily="34" charset="0"/>
              </a:rPr>
              <a:t>Contraction of smooth muscle</a:t>
            </a:r>
          </a:p>
        </p:txBody>
      </p:sp>
    </p:spTree>
    <p:extLst>
      <p:ext uri="{BB962C8B-B14F-4D97-AF65-F5344CB8AC3E}">
        <p14:creationId xmlns:p14="http://schemas.microsoft.com/office/powerpoint/2010/main" val="12409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Contraction of smooth muscle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328592"/>
          </a:xfrm>
        </p:spPr>
        <p:txBody>
          <a:bodyPr/>
          <a:lstStyle/>
          <a:p>
            <a:pPr>
              <a:buNone/>
            </a:pPr>
            <a:r>
              <a:rPr lang="en-US" sz="1800" b="1" dirty="0">
                <a:latin typeface="Calibri" pitchFamily="34" charset="0"/>
                <a:cs typeface="Calibri" pitchFamily="34" charset="0"/>
              </a:rPr>
              <a:t>Slow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cycling of the myosin cross-bridges</a:t>
            </a:r>
            <a:endParaRPr lang="ru-RU" sz="1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cycle speed of myosin cross-bridges in smooth muscle is lower than in skeletal muscle (1/10 to 1/300 of the speed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fraction of time during which cross-bridges remain attached to actin filaments is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higher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in smooth muscle - the main factor determining the force of muscle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contraction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(3-4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kg/cm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in skeletal and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4-6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kg/cm</a:t>
            </a:r>
            <a:r>
              <a:rPr lang="en-US" sz="1800" baseline="30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in smooth muscles, despite the smaller number of myosin filaments per muscle mass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probable reason is the lower ATPase activity of smooth muscle myosin heads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</a:pP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Slowness of onset of contraction and relaxation of the total smooth muscle tissue</a:t>
            </a:r>
            <a:endParaRPr lang="sr-Cyrl-RS" sz="1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smooth muscle contraction begins 50-100 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ms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 after excitation, reaches full force of contraction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during 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½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, then contractile force decreases during 1-2 s – total contraction time 1-3 s (30× longer than in skeletal muscles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);</a:t>
            </a:r>
            <a:endParaRPr lang="sr-Cyrl-RS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likely reason is less ATPase activity of smooth muscle myosin heads (slower cycle of smooth muscle myosin cross-bridges)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an additional reason is the time required to initiate contraction (in smooth muscles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Ca</a:t>
            </a:r>
            <a:r>
              <a:rPr lang="sr-Latn-RS" sz="1800" baseline="30000" dirty="0" smtClean="0">
                <a:latin typeface="Calibri" pitchFamily="34" charset="0"/>
                <a:cs typeface="Calibri" pitchFamily="34" charset="0"/>
              </a:rPr>
              <a:t>2+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ions control both excitation and contraction)</a:t>
            </a:r>
            <a:r>
              <a:rPr lang="sr-Cyrl-RS" sz="18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460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Contraction of smooth muscle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328592"/>
          </a:xfrm>
        </p:spPr>
        <p:txBody>
          <a:bodyPr/>
          <a:lstStyle/>
          <a:p>
            <a:pPr>
              <a:buNone/>
            </a:pPr>
            <a:r>
              <a:rPr lang="en-US" sz="1800" b="1" dirty="0">
                <a:latin typeface="Calibri" pitchFamily="34" charset="0"/>
                <a:cs typeface="Calibri" pitchFamily="34" charset="0"/>
              </a:rPr>
              <a:t>“Latch”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mechanism for prolonged holding of contractions of</a:t>
            </a:r>
            <a:r>
              <a:rPr lang="sr-Latn-RS" sz="1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smooth muscle</a:t>
            </a:r>
            <a:endParaRPr lang="ru-RU" sz="1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when it achieves full contraction, smooth muscle can maintain full force of contraction with minimal stimulation and minimal energy consumption (1/300 compared to skeletal muscle) - importance for tonic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contractions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the probable reason is lower ATPase activity of myosin heads of smooth muscles due to a decrease in the activity of enzymes that regulate the activity of smooth muscle heads (myosin-kinase and myosin-phosphatase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Latn-RS" sz="1800" dirty="0">
                <a:latin typeface="Calibri" pitchFamily="34" charset="0"/>
                <a:cs typeface="Calibri" pitchFamily="34" charset="0"/>
              </a:rPr>
              <a:t>.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Stress-relaxation of smooth muscle</a:t>
            </a:r>
            <a:endParaRPr lang="ru-RU" sz="1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>
                <a:latin typeface="Calibri" pitchFamily="34" charset="0"/>
                <a:cs typeface="Calibri" pitchFamily="34" charset="0"/>
              </a:rPr>
              <a:t>maintaining (approximately) constant values of force (pressure) despite changes in muscle length - example of the urinary bladder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;</a:t>
            </a:r>
            <a:endParaRPr lang="sr-Latn-RS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tress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relaxation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and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reverse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stress-relaxation</a:t>
            </a:r>
            <a:r>
              <a:rPr lang="sr-Latn-RS" sz="1800" dirty="0" smtClean="0">
                <a:latin typeface="Calibri" pitchFamily="34" charset="0"/>
                <a:cs typeface="Calibri" pitchFamily="34" charset="0"/>
              </a:rPr>
              <a:t>;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"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switching" of myosin heads of smooth muscles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65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10169</TotalTime>
  <Words>1213</Words>
  <Application>Microsoft Office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Theme1</vt:lpstr>
      <vt:lpstr>Physiology of the smooth muscle</vt:lpstr>
      <vt:lpstr>Functional morphology of smooth muscle</vt:lpstr>
      <vt:lpstr>Functional morphology of smooth muscle</vt:lpstr>
      <vt:lpstr>Functional morphology of smooth muscle</vt:lpstr>
      <vt:lpstr>Membrane and action potentials of smooth muscle</vt:lpstr>
      <vt:lpstr>Membrane and action potentials of smooth muscle</vt:lpstr>
      <vt:lpstr>Contraction of smooth muscle</vt:lpstr>
      <vt:lpstr>Contraction of smooth muscle</vt:lpstr>
      <vt:lpstr>Contraction of smooth muscle</vt:lpstr>
      <vt:lpstr>Regulation of contraction by calcium ions</vt:lpstr>
      <vt:lpstr>Linking excitation and contraction</vt:lpstr>
      <vt:lpstr>Linking excitation and contraction</vt:lpstr>
      <vt:lpstr>Linking excitation and contraction</vt:lpstr>
      <vt:lpstr>Linking excitation and contraction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 јона и молекула кроз ћелијску мембрану.  Мембрански и акциони потенцијали.</dc:title>
  <dc:creator>Editor</dc:creator>
  <cp:lastModifiedBy>Korisnik</cp:lastModifiedBy>
  <cp:revision>201</cp:revision>
  <dcterms:created xsi:type="dcterms:W3CDTF">2018-09-04T11:58:08Z</dcterms:created>
  <dcterms:modified xsi:type="dcterms:W3CDTF">2023-11-14T11:12:18Z</dcterms:modified>
</cp:coreProperties>
</file>