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9" r:id="rId3"/>
    <p:sldId id="330" r:id="rId4"/>
    <p:sldId id="331" r:id="rId5"/>
    <p:sldId id="332" r:id="rId6"/>
    <p:sldId id="333" r:id="rId7"/>
    <p:sldId id="334" r:id="rId8"/>
    <p:sldId id="335" r:id="rId9"/>
    <p:sldId id="336" r:id="rId10"/>
    <p:sldId id="33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CCFFCC"/>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7"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s-UY"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11/14/2023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55BFC6D-49D6-4A45-BC75-BEF4510F6CAC}" type="datetimeFigureOut">
              <a:rPr lang="en-US" smtClean="0"/>
              <a:pPr/>
              <a:t>11/14/2023</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85CDAE8-9A19-4103-BA2B-21EACE53771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420888"/>
            <a:ext cx="9144000" cy="2304256"/>
          </a:xfrm>
        </p:spPr>
        <p:txBody>
          <a:bodyPr/>
          <a:lstStyle/>
          <a:p>
            <a:r>
              <a:rPr lang="sr-Latn-RS" b="1" dirty="0" smtClean="0">
                <a:solidFill>
                  <a:schemeClr val="tx1"/>
                </a:solidFill>
                <a:latin typeface="Calibri" pitchFamily="34" charset="0"/>
                <a:cs typeface="Calibri" pitchFamily="34" charset="0"/>
              </a:rPr>
              <a:t>Assessing </a:t>
            </a:r>
            <a:r>
              <a:rPr lang="en-US" b="1" dirty="0">
                <a:solidFill>
                  <a:schemeClr val="tx1"/>
                </a:solidFill>
                <a:latin typeface="Calibri" pitchFamily="34" charset="0"/>
                <a:cs typeface="Calibri" pitchFamily="34" charset="0"/>
              </a:rPr>
              <a:t>the Pulse Qualities</a:t>
            </a:r>
          </a:p>
        </p:txBody>
      </p:sp>
      <p:sp>
        <p:nvSpPr>
          <p:cNvPr id="4" name="TextBox 3"/>
          <p:cNvSpPr txBox="1"/>
          <p:nvPr/>
        </p:nvSpPr>
        <p:spPr>
          <a:xfrm>
            <a:off x="2375756" y="797803"/>
            <a:ext cx="4392488" cy="830997"/>
          </a:xfrm>
          <a:prstGeom prst="rect">
            <a:avLst/>
          </a:prstGeom>
          <a:noFill/>
        </p:spPr>
        <p:txBody>
          <a:bodyPr wrap="square" rtlCol="0">
            <a:spAutoFit/>
          </a:bodyPr>
          <a:lstStyle/>
          <a:p>
            <a:pPr algn="ctr"/>
            <a:r>
              <a:rPr lang="en-US" sz="2400" dirty="0">
                <a:latin typeface="Calibri" pitchFamily="34" charset="0"/>
                <a:cs typeface="Calibri" pitchFamily="34" charset="0"/>
              </a:rPr>
              <a:t>Faculty of Medical </a:t>
            </a:r>
            <a:r>
              <a:rPr lang="en-US" sz="2400" dirty="0" smtClean="0">
                <a:latin typeface="Calibri" pitchFamily="34" charset="0"/>
                <a:cs typeface="Calibri" pitchFamily="34" charset="0"/>
              </a:rPr>
              <a:t>Sciences</a:t>
            </a:r>
          </a:p>
          <a:p>
            <a:pPr algn="ctr"/>
            <a:r>
              <a:rPr lang="en-US" sz="2400" dirty="0" smtClean="0">
                <a:latin typeface="Calibri" pitchFamily="34" charset="0"/>
                <a:cs typeface="Calibri" pitchFamily="34" charset="0"/>
              </a:rPr>
              <a:t>University </a:t>
            </a:r>
            <a:r>
              <a:rPr lang="en-US" sz="2400" dirty="0">
                <a:latin typeface="Calibri" pitchFamily="34" charset="0"/>
                <a:cs typeface="Calibri" pitchFamily="34" charset="0"/>
              </a:rPr>
              <a:t>of Kragujevac</a:t>
            </a:r>
          </a:p>
        </p:txBody>
      </p:sp>
      <p:pic>
        <p:nvPicPr>
          <p:cNvPr id="5" name="Picture 129" descr="Related image"/>
          <p:cNvPicPr>
            <a:picLocks noChangeAspect="1" noChangeArrowheads="1"/>
          </p:cNvPicPr>
          <p:nvPr/>
        </p:nvPicPr>
        <p:blipFill>
          <a:blip r:embed="rId2" cstate="print"/>
          <a:srcRect/>
          <a:stretch>
            <a:fillRect/>
          </a:stretch>
        </p:blipFill>
        <p:spPr bwMode="auto">
          <a:xfrm>
            <a:off x="1043608" y="332657"/>
            <a:ext cx="1188000" cy="1800200"/>
          </a:xfrm>
          <a:prstGeom prst="rect">
            <a:avLst/>
          </a:prstGeom>
          <a:noFill/>
        </p:spPr>
      </p:pic>
      <p:pic>
        <p:nvPicPr>
          <p:cNvPr id="6" name="Picture 6"/>
          <p:cNvPicPr>
            <a:picLocks noChangeAspect="1" noChangeArrowheads="1"/>
          </p:cNvPicPr>
          <p:nvPr/>
        </p:nvPicPr>
        <p:blipFill>
          <a:blip r:embed="rId3" cstate="print"/>
          <a:srcRect/>
          <a:stretch>
            <a:fillRect/>
          </a:stretch>
        </p:blipFill>
        <p:spPr bwMode="auto">
          <a:xfrm>
            <a:off x="6309741" y="332656"/>
            <a:ext cx="2222699" cy="18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a:latin typeface="Calibri" pitchFamily="34" charset="0"/>
                <a:cs typeface="Calibri" pitchFamily="34" charset="0"/>
              </a:rPr>
              <a:t>Arterial pulse</a:t>
            </a:r>
          </a:p>
        </p:txBody>
      </p:sp>
      <p:sp>
        <p:nvSpPr>
          <p:cNvPr id="3" name="Content Placeholder 2"/>
          <p:cNvSpPr>
            <a:spLocks noGrp="1"/>
          </p:cNvSpPr>
          <p:nvPr>
            <p:ph idx="1"/>
          </p:nvPr>
        </p:nvSpPr>
        <p:spPr>
          <a:xfrm>
            <a:off x="179512" y="836712"/>
            <a:ext cx="8784976" cy="5976664"/>
          </a:xfrm>
        </p:spPr>
        <p:txBody>
          <a:bodyPr/>
          <a:lstStyle/>
          <a:p>
            <a:pPr marL="0" indent="0">
              <a:buNone/>
            </a:pPr>
            <a:r>
              <a:rPr lang="en-US" sz="1800" dirty="0" smtClean="0">
                <a:latin typeface="Calibri" pitchFamily="34" charset="0"/>
                <a:cs typeface="Calibri" pitchFamily="34" charset="0"/>
              </a:rPr>
              <a:t>Pulse </a:t>
            </a:r>
            <a:r>
              <a:rPr lang="en-US" sz="1800" dirty="0">
                <a:latin typeface="Calibri" pitchFamily="34" charset="0"/>
                <a:cs typeface="Calibri" pitchFamily="34" charset="0"/>
              </a:rPr>
              <a:t>qualities:  </a:t>
            </a:r>
            <a:endParaRPr lang="en-US" sz="1800" dirty="0" smtClean="0">
              <a:latin typeface="Calibri" pitchFamily="34" charset="0"/>
              <a:cs typeface="Calibri" pitchFamily="34" charset="0"/>
            </a:endParaRPr>
          </a:p>
          <a:p>
            <a:r>
              <a:rPr lang="en-US" sz="1800" b="1" dirty="0" smtClean="0">
                <a:latin typeface="Calibri" pitchFamily="34" charset="0"/>
                <a:cs typeface="Calibri" pitchFamily="34" charset="0"/>
              </a:rPr>
              <a:t>Frequency</a:t>
            </a:r>
            <a:r>
              <a:rPr lang="en-US" sz="1800" dirty="0" smtClean="0">
                <a:latin typeface="Calibri" pitchFamily="34" charset="0"/>
                <a:cs typeface="Calibri" pitchFamily="34" charset="0"/>
              </a:rPr>
              <a:t> </a:t>
            </a:r>
            <a:r>
              <a:rPr lang="en-US" sz="1800" dirty="0">
                <a:latin typeface="Calibri" pitchFamily="34" charset="0"/>
                <a:cs typeface="Calibri" pitchFamily="34" charset="0"/>
              </a:rPr>
              <a:t>(</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rarus</a:t>
            </a:r>
            <a:r>
              <a:rPr lang="en-US" sz="1800" dirty="0">
                <a:latin typeface="Calibri" pitchFamily="34" charset="0"/>
                <a:cs typeface="Calibri" pitchFamily="34" charset="0"/>
              </a:rPr>
              <a:t> / </a:t>
            </a:r>
            <a:r>
              <a:rPr lang="en-US" sz="1800" dirty="0" err="1">
                <a:latin typeface="Calibri" pitchFamily="34" charset="0"/>
                <a:cs typeface="Calibri" pitchFamily="34" charset="0"/>
              </a:rPr>
              <a:t>frequentum</a:t>
            </a:r>
            <a:r>
              <a:rPr lang="en-US" sz="1800" dirty="0">
                <a:latin typeface="Calibri" pitchFamily="34" charset="0"/>
                <a:cs typeface="Calibri" pitchFamily="34" charset="0"/>
              </a:rPr>
              <a:t>)  </a:t>
            </a:r>
            <a:endParaRPr lang="en-US" sz="1800" dirty="0" smtClean="0">
              <a:latin typeface="Calibri" pitchFamily="34" charset="0"/>
              <a:cs typeface="Calibri" pitchFamily="34" charset="0"/>
            </a:endParaRPr>
          </a:p>
          <a:p>
            <a:r>
              <a:rPr lang="en-US" sz="1800" b="1" dirty="0" smtClean="0">
                <a:latin typeface="Calibri" pitchFamily="34" charset="0"/>
                <a:cs typeface="Calibri" pitchFamily="34" charset="0"/>
              </a:rPr>
              <a:t>Rhythm</a:t>
            </a:r>
            <a:r>
              <a:rPr lang="en-US" sz="1800" dirty="0" smtClean="0">
                <a:latin typeface="Calibri" pitchFamily="34" charset="0"/>
                <a:cs typeface="Calibri" pitchFamily="34" charset="0"/>
              </a:rPr>
              <a:t> </a:t>
            </a:r>
            <a:r>
              <a:rPr lang="en-US" sz="1800" dirty="0">
                <a:latin typeface="Calibri" pitchFamily="34" charset="0"/>
                <a:cs typeface="Calibri" pitchFamily="34" charset="0"/>
              </a:rPr>
              <a:t>(p. </a:t>
            </a:r>
            <a:r>
              <a:rPr lang="en-US" sz="1800" dirty="0" err="1">
                <a:latin typeface="Calibri" pitchFamily="34" charset="0"/>
                <a:cs typeface="Calibri" pitchFamily="34" charset="0"/>
              </a:rPr>
              <a:t>irregularis</a:t>
            </a:r>
            <a:r>
              <a:rPr lang="en-US" sz="1800" dirty="0">
                <a:latin typeface="Calibri" pitchFamily="34" charset="0"/>
                <a:cs typeface="Calibri" pitchFamily="34" charset="0"/>
              </a:rPr>
              <a:t> / </a:t>
            </a:r>
            <a:r>
              <a:rPr lang="en-US" sz="1800" dirty="0" err="1">
                <a:latin typeface="Calibri" pitchFamily="34" charset="0"/>
                <a:cs typeface="Calibri" pitchFamily="34" charset="0"/>
              </a:rPr>
              <a:t>regularis</a:t>
            </a:r>
            <a:r>
              <a:rPr lang="en-US" sz="1800" dirty="0">
                <a:latin typeface="Calibri" pitchFamily="34" charset="0"/>
                <a:cs typeface="Calibri" pitchFamily="34" charset="0"/>
              </a:rPr>
              <a:t>) - A normal pulse is regular in rhythm and force. An irregular pulse may be due to sinus arrhythmia, ectopic beats, atrial fibrillation, paroxysmal atrial tachycardia, atrial flutter, partial heart block etc</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b="1" dirty="0" smtClean="0">
                <a:latin typeface="Calibri" pitchFamily="34" charset="0"/>
                <a:cs typeface="Calibri" pitchFamily="34" charset="0"/>
              </a:rPr>
              <a:t>Volume </a:t>
            </a:r>
            <a:r>
              <a:rPr lang="en-US" sz="1800" dirty="0">
                <a:latin typeface="Calibri" pitchFamily="34" charset="0"/>
                <a:cs typeface="Calibri" pitchFamily="34" charset="0"/>
              </a:rPr>
              <a:t>(p. </a:t>
            </a:r>
            <a:r>
              <a:rPr lang="en-US" sz="1800" dirty="0" err="1">
                <a:latin typeface="Calibri" pitchFamily="34" charset="0"/>
                <a:cs typeface="Calibri" pitchFamily="34" charset="0"/>
              </a:rPr>
              <a:t>magnus</a:t>
            </a:r>
            <a:r>
              <a:rPr lang="en-US" sz="1800" dirty="0">
                <a:latin typeface="Calibri" pitchFamily="34" charset="0"/>
                <a:cs typeface="Calibri" pitchFamily="34" charset="0"/>
              </a:rPr>
              <a:t> / </a:t>
            </a:r>
            <a:r>
              <a:rPr lang="en-US" sz="1800" dirty="0" err="1">
                <a:latin typeface="Calibri" pitchFamily="34" charset="0"/>
                <a:cs typeface="Calibri" pitchFamily="34" charset="0"/>
              </a:rPr>
              <a:t>parvus</a:t>
            </a:r>
            <a:r>
              <a:rPr lang="en-US" sz="1800" dirty="0">
                <a:latin typeface="Calibri" pitchFamily="34" charset="0"/>
                <a:cs typeface="Calibri" pitchFamily="34" charset="0"/>
              </a:rPr>
              <a:t>)  - The degree of expansion displayed by artery during diastolic and systolic state is called volume. It is also known as </a:t>
            </a:r>
            <a:r>
              <a:rPr lang="en-US" sz="1800" dirty="0" smtClean="0">
                <a:latin typeface="Calibri" pitchFamily="34" charset="0"/>
                <a:cs typeface="Calibri" pitchFamily="34" charset="0"/>
              </a:rPr>
              <a:t>amplitude, </a:t>
            </a:r>
            <a:r>
              <a:rPr lang="en-US" sz="1800" dirty="0">
                <a:latin typeface="Calibri" pitchFamily="34" charset="0"/>
                <a:cs typeface="Calibri" pitchFamily="34" charset="0"/>
              </a:rPr>
              <a:t>expansion or size of </a:t>
            </a:r>
            <a:r>
              <a:rPr lang="en-US" sz="1800" dirty="0" smtClean="0">
                <a:latin typeface="Calibri" pitchFamily="34" charset="0"/>
                <a:cs typeface="Calibri" pitchFamily="34" charset="0"/>
              </a:rPr>
              <a:t>pulse.</a:t>
            </a:r>
          </a:p>
          <a:p>
            <a:endParaRPr lang="en-US" sz="1800" dirty="0">
              <a:latin typeface="Calibri" pitchFamily="34" charset="0"/>
              <a:cs typeface="Calibri" pitchFamily="34" charset="0"/>
            </a:endParaRPr>
          </a:p>
          <a:p>
            <a:r>
              <a:rPr lang="en-US" sz="1800" b="1" dirty="0" smtClean="0">
                <a:latin typeface="Calibri" pitchFamily="34" charset="0"/>
                <a:cs typeface="Calibri" pitchFamily="34" charset="0"/>
              </a:rPr>
              <a:t>Tension</a:t>
            </a:r>
            <a:r>
              <a:rPr lang="en-US" sz="1800" dirty="0" smtClean="0">
                <a:latin typeface="Calibri" pitchFamily="34" charset="0"/>
                <a:cs typeface="Calibri" pitchFamily="34" charset="0"/>
              </a:rPr>
              <a:t> </a:t>
            </a:r>
            <a:r>
              <a:rPr lang="en-US" sz="1800" dirty="0">
                <a:latin typeface="Calibri" pitchFamily="34" charset="0"/>
                <a:cs typeface="Calibri" pitchFamily="34" charset="0"/>
              </a:rPr>
              <a:t>(p. </a:t>
            </a:r>
            <a:r>
              <a:rPr lang="en-US" sz="1800" dirty="0" err="1">
                <a:latin typeface="Calibri" pitchFamily="34" charset="0"/>
                <a:cs typeface="Calibri" pitchFamily="34" charset="0"/>
              </a:rPr>
              <a:t>durus</a:t>
            </a:r>
            <a:r>
              <a:rPr lang="en-US" sz="1800" dirty="0">
                <a:latin typeface="Calibri" pitchFamily="34" charset="0"/>
                <a:cs typeface="Calibri" pitchFamily="34" charset="0"/>
              </a:rPr>
              <a:t> / </a:t>
            </a:r>
            <a:r>
              <a:rPr lang="en-US" sz="1800" dirty="0" err="1">
                <a:latin typeface="Calibri" pitchFamily="34" charset="0"/>
                <a:cs typeface="Calibri" pitchFamily="34" charset="0"/>
              </a:rPr>
              <a:t>mollis</a:t>
            </a:r>
            <a:r>
              <a:rPr lang="en-US" sz="1800" dirty="0">
                <a:latin typeface="Calibri" pitchFamily="34" charset="0"/>
                <a:cs typeface="Calibri" pitchFamily="34" charset="0"/>
              </a:rPr>
              <a:t>) - It corresponds to diastolic blood pressure. A low tension pulse (</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mollis</a:t>
            </a:r>
            <a:r>
              <a:rPr lang="en-US" sz="1800" dirty="0">
                <a:latin typeface="Calibri" pitchFamily="34" charset="0"/>
                <a:cs typeface="Calibri" pitchFamily="34" charset="0"/>
              </a:rPr>
              <a:t>), the vessel is soft or impalpable between beats. In high tension pulse (</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durus</a:t>
            </a:r>
            <a:r>
              <a:rPr lang="en-US" sz="1800" dirty="0">
                <a:latin typeface="Calibri" pitchFamily="34" charset="0"/>
                <a:cs typeface="Calibri" pitchFamily="34" charset="0"/>
              </a:rPr>
              <a:t>), vessels feel rigid even between pulse beats</a:t>
            </a:r>
            <a:r>
              <a:rPr lang="en-US" sz="1800" dirty="0" smtClean="0">
                <a:latin typeface="Calibri" pitchFamily="34" charset="0"/>
                <a:cs typeface="Calibri" pitchFamily="34" charset="0"/>
              </a:rPr>
              <a:t>.</a:t>
            </a:r>
          </a:p>
          <a:p>
            <a:endParaRPr lang="en-US" sz="1800" dirty="0">
              <a:latin typeface="Calibri" pitchFamily="34" charset="0"/>
              <a:cs typeface="Calibri" pitchFamily="34" charset="0"/>
            </a:endParaRPr>
          </a:p>
          <a:p>
            <a:r>
              <a:rPr lang="en-US" sz="1800" b="1" dirty="0">
                <a:latin typeface="Calibri" pitchFamily="34" charset="0"/>
                <a:cs typeface="Calibri" pitchFamily="34" charset="0"/>
              </a:rPr>
              <a:t>Form</a:t>
            </a:r>
            <a:r>
              <a:rPr lang="en-US" sz="1800" dirty="0">
                <a:latin typeface="Calibri" pitchFamily="34" charset="0"/>
                <a:cs typeface="Calibri" pitchFamily="34" charset="0"/>
              </a:rPr>
              <a:t> (p. </a:t>
            </a:r>
            <a:r>
              <a:rPr lang="en-US" sz="1800" dirty="0" err="1">
                <a:latin typeface="Calibri" pitchFamily="34" charset="0"/>
                <a:cs typeface="Calibri" pitchFamily="34" charset="0"/>
              </a:rPr>
              <a:t>celer</a:t>
            </a:r>
            <a:r>
              <a:rPr lang="en-US" sz="1800" dirty="0">
                <a:latin typeface="Calibri" pitchFamily="34" charset="0"/>
                <a:cs typeface="Calibri" pitchFamily="34" charset="0"/>
              </a:rPr>
              <a:t> / </a:t>
            </a:r>
            <a:r>
              <a:rPr lang="en-US" sz="1800" dirty="0" err="1">
                <a:latin typeface="Calibri" pitchFamily="34" charset="0"/>
                <a:cs typeface="Calibri" pitchFamily="34" charset="0"/>
              </a:rPr>
              <a:t>tardus</a:t>
            </a:r>
            <a:r>
              <a:rPr lang="en-US" sz="1800" dirty="0" smtClean="0">
                <a:latin typeface="Calibri" pitchFamily="34" charset="0"/>
                <a:cs typeface="Calibri" pitchFamily="34" charset="0"/>
              </a:rPr>
              <a:t>) </a:t>
            </a:r>
            <a:r>
              <a:rPr lang="en-US" sz="1800" dirty="0">
                <a:latin typeface="Calibri" pitchFamily="34" charset="0"/>
                <a:cs typeface="Calibri" pitchFamily="34" charset="0"/>
              </a:rPr>
              <a:t>- A form or contour of a pulse is </a:t>
            </a:r>
            <a:r>
              <a:rPr lang="en-US" sz="1800" dirty="0" err="1">
                <a:latin typeface="Calibri" pitchFamily="34" charset="0"/>
                <a:cs typeface="Calibri" pitchFamily="34" charset="0"/>
              </a:rPr>
              <a:t>palpatory</a:t>
            </a:r>
            <a:r>
              <a:rPr lang="en-US" sz="1800" dirty="0">
                <a:latin typeface="Calibri" pitchFamily="34" charset="0"/>
                <a:cs typeface="Calibri" pitchFamily="34" charset="0"/>
              </a:rPr>
              <a:t> estimation of arteriogram. A quickly rising and quickly falling pulse (</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celer</a:t>
            </a:r>
            <a:r>
              <a:rPr lang="en-US" sz="1800" dirty="0">
                <a:latin typeface="Calibri" pitchFamily="34" charset="0"/>
                <a:cs typeface="Calibri" pitchFamily="34" charset="0"/>
              </a:rPr>
              <a:t>) is seen in aortic regurgitation. A slow rising and slowly falling pulse (</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tardus</a:t>
            </a:r>
            <a:r>
              <a:rPr lang="en-US" sz="1800" dirty="0">
                <a:latin typeface="Calibri" pitchFamily="34" charset="0"/>
                <a:cs typeface="Calibri" pitchFamily="34" charset="0"/>
              </a:rPr>
              <a:t>) is seen in aortic stenosis.</a:t>
            </a:r>
          </a:p>
        </p:txBody>
      </p:sp>
    </p:spTree>
    <p:extLst>
      <p:ext uri="{BB962C8B-B14F-4D97-AF65-F5344CB8AC3E}">
        <p14:creationId xmlns:p14="http://schemas.microsoft.com/office/powerpoint/2010/main" val="1630164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smtClean="0">
                <a:latin typeface="Calibri" pitchFamily="34" charset="0"/>
                <a:cs typeface="Calibri" pitchFamily="34" charset="0"/>
              </a:rPr>
              <a:t>Heart</a:t>
            </a:r>
            <a:endParaRPr lang="en-US" sz="2800" dirty="0">
              <a:latin typeface="Calibri" pitchFamily="34" charset="0"/>
              <a:cs typeface="Calibri" pitchFamily="34" charset="0"/>
            </a:endParaRPr>
          </a:p>
        </p:txBody>
      </p:sp>
      <p:sp>
        <p:nvSpPr>
          <p:cNvPr id="3" name="Content Placeholder 2"/>
          <p:cNvSpPr>
            <a:spLocks noGrp="1"/>
          </p:cNvSpPr>
          <p:nvPr>
            <p:ph idx="1"/>
          </p:nvPr>
        </p:nvSpPr>
        <p:spPr>
          <a:xfrm>
            <a:off x="179512" y="836712"/>
            <a:ext cx="8784976" cy="5328592"/>
          </a:xfrm>
        </p:spPr>
        <p:txBody>
          <a:bodyPr/>
          <a:lstStyle/>
          <a:p>
            <a:r>
              <a:rPr lang="en-US" sz="1800" dirty="0">
                <a:latin typeface="Calibri" pitchFamily="34" charset="0"/>
                <a:cs typeface="Calibri" pitchFamily="34" charset="0"/>
              </a:rPr>
              <a:t>The human cardiovascular system consists of the heart and blood vessels (arteries, arterioles, capillaries, </a:t>
            </a:r>
            <a:r>
              <a:rPr lang="en-US" sz="1800" dirty="0" err="1">
                <a:latin typeface="Calibri" pitchFamily="34" charset="0"/>
                <a:cs typeface="Calibri" pitchFamily="34" charset="0"/>
              </a:rPr>
              <a:t>venules</a:t>
            </a:r>
            <a:r>
              <a:rPr lang="en-US" sz="1800" dirty="0">
                <a:latin typeface="Calibri" pitchFamily="34" charset="0"/>
                <a:cs typeface="Calibri" pitchFamily="34" charset="0"/>
              </a:rPr>
              <a:t> and veins</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a:latin typeface="Calibri" pitchFamily="34" charset="0"/>
                <a:cs typeface="Calibri" pitchFamily="34" charset="0"/>
              </a:rPr>
              <a:t>The heart is an organ (pump) whose role is to pump blood into the arteries and further into the blood vessels</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a:latin typeface="Calibri" pitchFamily="34" charset="0"/>
                <a:cs typeface="Calibri" pitchFamily="34" charset="0"/>
              </a:rPr>
              <a:t>The heart consists of two pumps:  </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right </a:t>
            </a:r>
            <a:r>
              <a:rPr lang="en-US" sz="1800" dirty="0">
                <a:latin typeface="Calibri" pitchFamily="34" charset="0"/>
                <a:cs typeface="Calibri" pitchFamily="34" charset="0"/>
              </a:rPr>
              <a:t>heart (right half of the heart) – pumps blood to the lungs </a:t>
            </a:r>
            <a:r>
              <a:rPr lang="en-US" sz="1800" dirty="0" smtClean="0">
                <a:latin typeface="Calibri" pitchFamily="34" charset="0"/>
                <a:cs typeface="Calibri" pitchFamily="34" charset="0"/>
              </a:rPr>
              <a:t>(pulmonary circulation)  </a:t>
            </a:r>
          </a:p>
          <a:p>
            <a:pPr lvl="1"/>
            <a:r>
              <a:rPr lang="en-US" sz="1800" dirty="0" smtClean="0">
                <a:latin typeface="Calibri" pitchFamily="34" charset="0"/>
                <a:cs typeface="Calibri" pitchFamily="34" charset="0"/>
              </a:rPr>
              <a:t>left </a:t>
            </a:r>
            <a:r>
              <a:rPr lang="en-US" sz="1800" dirty="0">
                <a:latin typeface="Calibri" pitchFamily="34" charset="0"/>
                <a:cs typeface="Calibri" pitchFamily="34" charset="0"/>
              </a:rPr>
              <a:t>heart (left half of the heart) – pumps blood through peripheral organs </a:t>
            </a:r>
            <a:r>
              <a:rPr lang="en-US" sz="1800" dirty="0" smtClean="0">
                <a:latin typeface="Calibri" pitchFamily="34" charset="0"/>
                <a:cs typeface="Calibri" pitchFamily="34" charset="0"/>
              </a:rPr>
              <a:t>(systemic circulation)</a:t>
            </a:r>
          </a:p>
          <a:p>
            <a:pPr marL="457200" lvl="1" indent="0">
              <a:buNone/>
            </a:pPr>
            <a:endParaRPr lang="en-US" sz="1800" dirty="0" smtClean="0">
              <a:latin typeface="Calibri" pitchFamily="34" charset="0"/>
              <a:cs typeface="Calibri" pitchFamily="34" charset="0"/>
            </a:endParaRPr>
          </a:p>
          <a:p>
            <a:pPr marL="361950" lvl="1">
              <a:buFont typeface="Arial" panose="020B0604020202020204" pitchFamily="34" charset="0"/>
              <a:buChar char="•"/>
            </a:pPr>
            <a:r>
              <a:rPr lang="en-US" sz="1800" dirty="0" smtClean="0">
                <a:latin typeface="Calibri" pitchFamily="34" charset="0"/>
                <a:cs typeface="Calibri" pitchFamily="34" charset="0"/>
              </a:rPr>
              <a:t>Anatomically</a:t>
            </a:r>
            <a:r>
              <a:rPr lang="en-US" sz="1800" dirty="0">
                <a:latin typeface="Calibri" pitchFamily="34" charset="0"/>
                <a:cs typeface="Calibri" pitchFamily="34" charset="0"/>
              </a:rPr>
              <a:t>, the heart muscle (</a:t>
            </a:r>
            <a:r>
              <a:rPr lang="en-US" sz="1800" i="1" dirty="0" smtClean="0">
                <a:latin typeface="Calibri" pitchFamily="34" charset="0"/>
                <a:cs typeface="Calibri" pitchFamily="34" charset="0"/>
              </a:rPr>
              <a:t>myocardium</a:t>
            </a:r>
            <a:r>
              <a:rPr lang="en-US" sz="1800" dirty="0">
                <a:latin typeface="Calibri" pitchFamily="34" charset="0"/>
                <a:cs typeface="Calibri" pitchFamily="34" charset="0"/>
              </a:rPr>
              <a:t>) is composed of muscle cells</a:t>
            </a:r>
            <a:r>
              <a:rPr lang="en-US" sz="1800" dirty="0" smtClean="0">
                <a:latin typeface="Calibri" pitchFamily="34" charset="0"/>
                <a:cs typeface="Calibri" pitchFamily="34" charset="0"/>
              </a:rPr>
              <a:t>.</a:t>
            </a:r>
          </a:p>
          <a:p>
            <a:pPr marL="457200" lvl="1" indent="0">
              <a:buNone/>
            </a:pPr>
            <a:r>
              <a:rPr lang="en-US" sz="1800" dirty="0" smtClean="0">
                <a:latin typeface="Calibri" pitchFamily="34" charset="0"/>
                <a:cs typeface="Calibri" pitchFamily="34" charset="0"/>
              </a:rPr>
              <a:t>Outside </a:t>
            </a:r>
            <a:r>
              <a:rPr lang="en-US" sz="1800" dirty="0">
                <a:latin typeface="Calibri" pitchFamily="34" charset="0"/>
                <a:cs typeface="Calibri" pitchFamily="34" charset="0"/>
              </a:rPr>
              <a:t>= fibrous membrane </a:t>
            </a:r>
            <a:r>
              <a:rPr lang="en-US" sz="1800" dirty="0" smtClean="0">
                <a:latin typeface="Calibri" pitchFamily="34" charset="0"/>
                <a:cs typeface="Calibri" pitchFamily="34" charset="0"/>
              </a:rPr>
              <a:t>(</a:t>
            </a:r>
            <a:r>
              <a:rPr lang="en-US" sz="1800" i="1" dirty="0" smtClean="0">
                <a:latin typeface="Calibri" pitchFamily="34" charset="0"/>
                <a:cs typeface="Calibri" pitchFamily="34" charset="0"/>
              </a:rPr>
              <a:t>pericardium</a:t>
            </a:r>
            <a:r>
              <a:rPr lang="en-US" sz="1800" dirty="0" smtClean="0">
                <a:latin typeface="Calibri" pitchFamily="34" charset="0"/>
                <a:cs typeface="Calibri" pitchFamily="34" charset="0"/>
              </a:rPr>
              <a:t>)</a:t>
            </a:r>
          </a:p>
          <a:p>
            <a:pPr marL="457200" lvl="1" indent="0">
              <a:buNone/>
            </a:pPr>
            <a:r>
              <a:rPr lang="en-US" sz="1800" dirty="0" smtClean="0">
                <a:latin typeface="Calibri" pitchFamily="34" charset="0"/>
                <a:cs typeface="Calibri" pitchFamily="34" charset="0"/>
              </a:rPr>
              <a:t>Inside </a:t>
            </a:r>
            <a:r>
              <a:rPr lang="en-US" sz="1800" dirty="0">
                <a:latin typeface="Calibri" pitchFamily="34" charset="0"/>
                <a:cs typeface="Calibri" pitchFamily="34" charset="0"/>
              </a:rPr>
              <a:t>= layer of endothelial cells </a:t>
            </a:r>
            <a:r>
              <a:rPr lang="en-US" sz="1800" dirty="0" smtClean="0">
                <a:latin typeface="Calibri" pitchFamily="34" charset="0"/>
                <a:cs typeface="Calibri" pitchFamily="34" charset="0"/>
              </a:rPr>
              <a:t>(</a:t>
            </a:r>
            <a:r>
              <a:rPr lang="en-US" sz="1800" i="1" dirty="0" smtClean="0">
                <a:latin typeface="Calibri" pitchFamily="34" charset="0"/>
                <a:cs typeface="Calibri" pitchFamily="34" charset="0"/>
              </a:rPr>
              <a:t>endocardium</a:t>
            </a:r>
            <a:r>
              <a:rPr lang="en-US" sz="1800" dirty="0" smtClean="0">
                <a:latin typeface="Calibri" pitchFamily="34" charset="0"/>
                <a:cs typeface="Calibri" pitchFamily="34" charset="0"/>
              </a:rPr>
              <a:t>)</a:t>
            </a:r>
            <a:endParaRPr lang="en-US" sz="1800" dirty="0">
              <a:latin typeface="Calibri" pitchFamily="34" charset="0"/>
              <a:cs typeface="Calibri" pitchFamily="34" charset="0"/>
            </a:endParaRPr>
          </a:p>
        </p:txBody>
      </p:sp>
    </p:spTree>
    <p:extLst>
      <p:ext uri="{BB962C8B-B14F-4D97-AF65-F5344CB8AC3E}">
        <p14:creationId xmlns:p14="http://schemas.microsoft.com/office/powerpoint/2010/main" val="935483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smtClean="0">
                <a:latin typeface="Calibri" pitchFamily="34" charset="0"/>
                <a:cs typeface="Calibri" pitchFamily="34" charset="0"/>
              </a:rPr>
              <a:t>Heart</a:t>
            </a:r>
            <a:endParaRPr lang="en-US" sz="2800" dirty="0">
              <a:latin typeface="Calibri" pitchFamily="34" charset="0"/>
              <a:cs typeface="Calibri" pitchFamily="34" charset="0"/>
            </a:endParaRPr>
          </a:p>
        </p:txBody>
      </p:sp>
      <p:sp>
        <p:nvSpPr>
          <p:cNvPr id="3" name="Content Placeholder 2"/>
          <p:cNvSpPr>
            <a:spLocks noGrp="1"/>
          </p:cNvSpPr>
          <p:nvPr>
            <p:ph idx="1"/>
          </p:nvPr>
        </p:nvSpPr>
        <p:spPr>
          <a:xfrm>
            <a:off x="179512" y="836712"/>
            <a:ext cx="8784976" cy="5976664"/>
          </a:xfrm>
        </p:spPr>
        <p:txBody>
          <a:bodyPr/>
          <a:lstStyle/>
          <a:p>
            <a:r>
              <a:rPr lang="en-US" sz="1800" dirty="0">
                <a:latin typeface="Calibri" pitchFamily="34" charset="0"/>
                <a:cs typeface="Calibri" pitchFamily="34" charset="0"/>
              </a:rPr>
              <a:t>The function of the heart in a physiological and clinical sense can be </a:t>
            </a:r>
            <a:r>
              <a:rPr lang="en-US" sz="1800" dirty="0" smtClean="0">
                <a:latin typeface="Calibri" pitchFamily="34" charset="0"/>
                <a:cs typeface="Calibri" pitchFamily="34" charset="0"/>
              </a:rPr>
              <a:t>assessed </a:t>
            </a:r>
            <a:r>
              <a:rPr lang="en-US" sz="1800" dirty="0">
                <a:latin typeface="Calibri" pitchFamily="34" charset="0"/>
                <a:cs typeface="Calibri" pitchFamily="34" charset="0"/>
              </a:rPr>
              <a:t>from several aspects</a:t>
            </a:r>
            <a:r>
              <a:rPr lang="en-US" sz="1800" dirty="0" smtClean="0">
                <a:latin typeface="Calibri" pitchFamily="34" charset="0"/>
                <a:cs typeface="Calibri" pitchFamily="34" charset="0"/>
              </a:rPr>
              <a:t>:</a:t>
            </a:r>
          </a:p>
          <a:p>
            <a:pPr lvl="1"/>
            <a:r>
              <a:rPr lang="en-US" sz="1800" dirty="0" smtClean="0">
                <a:latin typeface="Calibri" pitchFamily="34" charset="0"/>
                <a:cs typeface="Calibri" pitchFamily="34" charset="0"/>
              </a:rPr>
              <a:t>Electrical </a:t>
            </a:r>
            <a:r>
              <a:rPr lang="en-US" sz="1800" dirty="0">
                <a:latin typeface="Calibri" pitchFamily="34" charset="0"/>
                <a:cs typeface="Calibri" pitchFamily="34" charset="0"/>
              </a:rPr>
              <a:t>activities of the heart and conduction </a:t>
            </a:r>
            <a:r>
              <a:rPr lang="en-US" sz="1800" dirty="0" smtClean="0">
                <a:latin typeface="Calibri" pitchFamily="34" charset="0"/>
                <a:cs typeface="Calibri" pitchFamily="34" charset="0"/>
              </a:rPr>
              <a:t>system</a:t>
            </a:r>
          </a:p>
          <a:p>
            <a:pPr lvl="1"/>
            <a:r>
              <a:rPr lang="en-US" sz="1800" dirty="0" smtClean="0">
                <a:latin typeface="Calibri" pitchFamily="34" charset="0"/>
                <a:cs typeface="Calibri" pitchFamily="34" charset="0"/>
              </a:rPr>
              <a:t>Heart muscle</a:t>
            </a:r>
          </a:p>
          <a:p>
            <a:pPr lvl="1"/>
            <a:r>
              <a:rPr lang="en-US" sz="1800" dirty="0" err="1" smtClean="0">
                <a:latin typeface="Calibri" pitchFamily="34" charset="0"/>
                <a:cs typeface="Calibri" pitchFamily="34" charset="0"/>
              </a:rPr>
              <a:t>Valvular</a:t>
            </a:r>
            <a:r>
              <a:rPr lang="en-US" sz="1800" dirty="0" smtClean="0">
                <a:latin typeface="Calibri" pitchFamily="34" charset="0"/>
                <a:cs typeface="Calibri" pitchFamily="34" charset="0"/>
              </a:rPr>
              <a:t> </a:t>
            </a:r>
            <a:r>
              <a:rPr lang="en-US" sz="1800" dirty="0">
                <a:latin typeface="Calibri" pitchFamily="34" charset="0"/>
                <a:cs typeface="Calibri" pitchFamily="34" charset="0"/>
              </a:rPr>
              <a:t>apparatus of the </a:t>
            </a:r>
            <a:r>
              <a:rPr lang="en-US" sz="1800" dirty="0" smtClean="0">
                <a:latin typeface="Calibri" pitchFamily="34" charset="0"/>
                <a:cs typeface="Calibri" pitchFamily="34" charset="0"/>
              </a:rPr>
              <a:t>heart</a:t>
            </a:r>
          </a:p>
          <a:p>
            <a:pPr lvl="1"/>
            <a:r>
              <a:rPr lang="en-US" sz="1800" dirty="0" smtClean="0">
                <a:latin typeface="Calibri" pitchFamily="34" charset="0"/>
                <a:cs typeface="Calibri" pitchFamily="34" charset="0"/>
              </a:rPr>
              <a:t>Coronary circulation</a:t>
            </a:r>
          </a:p>
          <a:p>
            <a:pPr lvl="1"/>
            <a:r>
              <a:rPr lang="en-US" sz="1800" dirty="0" smtClean="0">
                <a:latin typeface="Calibri" pitchFamily="34" charset="0"/>
                <a:cs typeface="Calibri" pitchFamily="34" charset="0"/>
              </a:rPr>
              <a:t>Regulation </a:t>
            </a:r>
            <a:r>
              <a:rPr lang="en-US" sz="1800" dirty="0">
                <a:latin typeface="Calibri" pitchFamily="34" charset="0"/>
                <a:cs typeface="Calibri" pitchFamily="34" charset="0"/>
              </a:rPr>
              <a:t>of cardiac </a:t>
            </a:r>
            <a:r>
              <a:rPr lang="en-US" sz="1800" dirty="0" smtClean="0">
                <a:latin typeface="Calibri" pitchFamily="34" charset="0"/>
                <a:cs typeface="Calibri" pitchFamily="34" charset="0"/>
              </a:rPr>
              <a:t>work</a:t>
            </a:r>
          </a:p>
          <a:p>
            <a:pPr marL="285750" lvl="1">
              <a:buFont typeface="Arial" panose="020B0604020202020204" pitchFamily="34" charset="0"/>
              <a:buChar char="•"/>
              <a:tabLst>
                <a:tab pos="361950" algn="l"/>
              </a:tabLst>
            </a:pPr>
            <a:endParaRPr lang="en-US" sz="1800" dirty="0">
              <a:latin typeface="Calibri" pitchFamily="34" charset="0"/>
              <a:cs typeface="Calibri" pitchFamily="34" charset="0"/>
            </a:endParaRPr>
          </a:p>
          <a:p>
            <a:pPr marL="285750" lvl="1">
              <a:buFont typeface="Arial" panose="020B0604020202020204" pitchFamily="34" charset="0"/>
              <a:buChar char="•"/>
              <a:tabLst>
                <a:tab pos="361950" algn="l"/>
              </a:tabLst>
            </a:pPr>
            <a:r>
              <a:rPr lang="en-US" sz="1800" dirty="0" smtClean="0">
                <a:latin typeface="Calibri" pitchFamily="34" charset="0"/>
                <a:cs typeface="Calibri" pitchFamily="34" charset="0"/>
              </a:rPr>
              <a:t>Structure </a:t>
            </a:r>
            <a:r>
              <a:rPr lang="en-US" sz="1800" dirty="0">
                <a:latin typeface="Calibri" pitchFamily="34" charset="0"/>
                <a:cs typeface="Calibri" pitchFamily="34" charset="0"/>
              </a:rPr>
              <a:t>of the heart:  </a:t>
            </a:r>
            <a:endParaRPr lang="en-US" sz="1800" dirty="0" smtClean="0">
              <a:latin typeface="Calibri" pitchFamily="34" charset="0"/>
              <a:cs typeface="Calibri" pitchFamily="34" charset="0"/>
            </a:endParaRPr>
          </a:p>
          <a:p>
            <a:pPr marL="714375" lvl="1">
              <a:tabLst>
                <a:tab pos="361950" algn="l"/>
              </a:tabLst>
            </a:pPr>
            <a:r>
              <a:rPr lang="en-US" sz="1800" dirty="0" smtClean="0">
                <a:latin typeface="Calibri" pitchFamily="34" charset="0"/>
                <a:cs typeface="Calibri" pitchFamily="34" charset="0"/>
              </a:rPr>
              <a:t>Two atria  </a:t>
            </a:r>
          </a:p>
          <a:p>
            <a:pPr marL="714375" lvl="1">
              <a:tabLst>
                <a:tab pos="361950" algn="l"/>
              </a:tabLst>
            </a:pPr>
            <a:r>
              <a:rPr lang="en-US" sz="1800" dirty="0" smtClean="0">
                <a:latin typeface="Calibri" pitchFamily="34" charset="0"/>
                <a:cs typeface="Calibri" pitchFamily="34" charset="0"/>
              </a:rPr>
              <a:t>Two ventricles  </a:t>
            </a:r>
          </a:p>
          <a:p>
            <a:pPr marL="714375" lvl="1">
              <a:tabLst>
                <a:tab pos="361950" algn="l"/>
              </a:tabLst>
            </a:pPr>
            <a:r>
              <a:rPr lang="en-US" sz="1800" dirty="0" smtClean="0">
                <a:latin typeface="Calibri" pitchFamily="34" charset="0"/>
                <a:cs typeface="Calibri" pitchFamily="34" charset="0"/>
              </a:rPr>
              <a:t>Four </a:t>
            </a:r>
            <a:r>
              <a:rPr lang="en-US" sz="1800" dirty="0">
                <a:latin typeface="Calibri" pitchFamily="34" charset="0"/>
                <a:cs typeface="Calibri" pitchFamily="34" charset="0"/>
              </a:rPr>
              <a:t>types of </a:t>
            </a:r>
            <a:r>
              <a:rPr lang="en-US" sz="1800" dirty="0" smtClean="0">
                <a:latin typeface="Calibri" pitchFamily="34" charset="0"/>
                <a:cs typeface="Calibri" pitchFamily="34" charset="0"/>
              </a:rPr>
              <a:t>valves</a:t>
            </a:r>
          </a:p>
          <a:p>
            <a:pPr marL="1114425" lvl="2">
              <a:tabLst>
                <a:tab pos="361950" algn="l"/>
              </a:tabLst>
            </a:pPr>
            <a:r>
              <a:rPr lang="en-US" sz="1800" dirty="0" smtClean="0">
                <a:latin typeface="Calibri" pitchFamily="34" charset="0"/>
                <a:cs typeface="Calibri" pitchFamily="34" charset="0"/>
              </a:rPr>
              <a:t>Atrioventricular </a:t>
            </a:r>
            <a:r>
              <a:rPr lang="en-US" sz="1800" dirty="0">
                <a:latin typeface="Calibri" pitchFamily="34" charset="0"/>
                <a:cs typeface="Calibri" pitchFamily="34" charset="0"/>
              </a:rPr>
              <a:t>(AV) valves         </a:t>
            </a:r>
            <a:endParaRPr lang="en-US" sz="1800" dirty="0" smtClean="0">
              <a:latin typeface="Calibri" pitchFamily="34" charset="0"/>
              <a:cs typeface="Calibri" pitchFamily="34" charset="0"/>
            </a:endParaRPr>
          </a:p>
          <a:p>
            <a:pPr marL="1571625" lvl="3">
              <a:tabLst>
                <a:tab pos="361950" algn="l"/>
              </a:tabLst>
            </a:pPr>
            <a:r>
              <a:rPr lang="en-US" sz="1800" dirty="0" smtClean="0">
                <a:latin typeface="Calibri" pitchFamily="34" charset="0"/>
                <a:cs typeface="Calibri" pitchFamily="34" charset="0"/>
              </a:rPr>
              <a:t>tricuspid </a:t>
            </a:r>
            <a:r>
              <a:rPr lang="en-US" sz="1800" dirty="0">
                <a:latin typeface="Calibri" pitchFamily="34" charset="0"/>
                <a:cs typeface="Calibri" pitchFamily="34" charset="0"/>
              </a:rPr>
              <a:t>(three </a:t>
            </a:r>
            <a:r>
              <a:rPr lang="en-US" sz="1800" dirty="0" smtClean="0">
                <a:latin typeface="Calibri" pitchFamily="34" charset="0"/>
                <a:cs typeface="Calibri" pitchFamily="34" charset="0"/>
              </a:rPr>
              <a:t>cusps)</a:t>
            </a:r>
          </a:p>
          <a:p>
            <a:pPr marL="1571625" lvl="3">
              <a:tabLst>
                <a:tab pos="361950" algn="l"/>
              </a:tabLst>
            </a:pPr>
            <a:r>
              <a:rPr lang="en-US" sz="1800" dirty="0" smtClean="0">
                <a:latin typeface="Calibri" pitchFamily="34" charset="0"/>
                <a:cs typeface="Calibri" pitchFamily="34" charset="0"/>
              </a:rPr>
              <a:t>mitral </a:t>
            </a:r>
            <a:r>
              <a:rPr lang="en-US" sz="1800" dirty="0">
                <a:latin typeface="Calibri" pitchFamily="34" charset="0"/>
                <a:cs typeface="Calibri" pitchFamily="34" charset="0"/>
              </a:rPr>
              <a:t>(two cusps</a:t>
            </a:r>
            <a:r>
              <a:rPr lang="en-US" sz="1800" dirty="0" smtClean="0">
                <a:latin typeface="Calibri" pitchFamily="34" charset="0"/>
                <a:cs typeface="Calibri" pitchFamily="34" charset="0"/>
              </a:rPr>
              <a:t>)</a:t>
            </a:r>
          </a:p>
          <a:p>
            <a:pPr marL="1114425" lvl="2">
              <a:tabLst>
                <a:tab pos="361950" algn="l"/>
              </a:tabLst>
            </a:pPr>
            <a:r>
              <a:rPr lang="en-US" sz="1800" dirty="0" smtClean="0">
                <a:latin typeface="Calibri" pitchFamily="34" charset="0"/>
                <a:cs typeface="Calibri" pitchFamily="34" charset="0"/>
              </a:rPr>
              <a:t>Semilunar </a:t>
            </a:r>
            <a:r>
              <a:rPr lang="en-US" sz="1800" dirty="0">
                <a:latin typeface="Calibri" pitchFamily="34" charset="0"/>
                <a:cs typeface="Calibri" pitchFamily="34" charset="0"/>
              </a:rPr>
              <a:t>valves         </a:t>
            </a:r>
            <a:endParaRPr lang="en-US" sz="1800" dirty="0" smtClean="0">
              <a:latin typeface="Calibri" pitchFamily="34" charset="0"/>
              <a:cs typeface="Calibri" pitchFamily="34" charset="0"/>
            </a:endParaRPr>
          </a:p>
          <a:p>
            <a:pPr marL="1571625" lvl="3">
              <a:tabLst>
                <a:tab pos="361950" algn="l"/>
              </a:tabLst>
            </a:pPr>
            <a:r>
              <a:rPr lang="en-US" sz="1800" dirty="0" smtClean="0">
                <a:latin typeface="Calibri" pitchFamily="34" charset="0"/>
                <a:cs typeface="Calibri" pitchFamily="34" charset="0"/>
              </a:rPr>
              <a:t>aortic valve</a:t>
            </a:r>
          </a:p>
          <a:p>
            <a:pPr marL="1571625" lvl="3">
              <a:tabLst>
                <a:tab pos="361950" algn="l"/>
              </a:tabLst>
            </a:pPr>
            <a:r>
              <a:rPr lang="en-US" sz="1800" dirty="0" smtClean="0">
                <a:latin typeface="Calibri" pitchFamily="34" charset="0"/>
                <a:cs typeface="Calibri" pitchFamily="34" charset="0"/>
              </a:rPr>
              <a:t>valve </a:t>
            </a:r>
            <a:r>
              <a:rPr lang="en-US" sz="1800" dirty="0">
                <a:latin typeface="Calibri" pitchFamily="34" charset="0"/>
                <a:cs typeface="Calibri" pitchFamily="34" charset="0"/>
              </a:rPr>
              <a:t>of the pulmonary artery</a:t>
            </a:r>
            <a:endParaRPr lang="en-US" sz="1800" dirty="0" smtClean="0">
              <a:latin typeface="Calibri" pitchFamily="34" charset="0"/>
              <a:cs typeface="Calibri" pitchFamily="34" charset="0"/>
            </a:endParaRPr>
          </a:p>
        </p:txBody>
      </p:sp>
      <p:pic>
        <p:nvPicPr>
          <p:cNvPr id="5" name="Picture 4"/>
          <p:cNvPicPr>
            <a:picLocks noChangeAspect="1"/>
          </p:cNvPicPr>
          <p:nvPr/>
        </p:nvPicPr>
        <p:blipFill>
          <a:blip r:embed="rId2"/>
          <a:stretch>
            <a:fillRect/>
          </a:stretch>
        </p:blipFill>
        <p:spPr>
          <a:xfrm>
            <a:off x="5076055" y="1945681"/>
            <a:ext cx="3940301" cy="4363639"/>
          </a:xfrm>
          <a:prstGeom prst="rect">
            <a:avLst/>
          </a:prstGeom>
        </p:spPr>
      </p:pic>
    </p:spTree>
    <p:extLst>
      <p:ext uri="{BB962C8B-B14F-4D97-AF65-F5344CB8AC3E}">
        <p14:creationId xmlns:p14="http://schemas.microsoft.com/office/powerpoint/2010/main" val="3414419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smtClean="0">
                <a:latin typeface="Calibri" pitchFamily="34" charset="0"/>
                <a:cs typeface="Calibri" pitchFamily="34" charset="0"/>
              </a:rPr>
              <a:t>Heart</a:t>
            </a:r>
            <a:endParaRPr lang="en-US" sz="2800" dirty="0">
              <a:latin typeface="Calibri" pitchFamily="34" charset="0"/>
              <a:cs typeface="Calibri" pitchFamily="34" charset="0"/>
            </a:endParaRPr>
          </a:p>
        </p:txBody>
      </p:sp>
      <p:sp>
        <p:nvSpPr>
          <p:cNvPr id="3" name="Content Placeholder 2"/>
          <p:cNvSpPr>
            <a:spLocks noGrp="1"/>
          </p:cNvSpPr>
          <p:nvPr>
            <p:ph idx="1"/>
          </p:nvPr>
        </p:nvSpPr>
        <p:spPr>
          <a:xfrm>
            <a:off x="179512" y="836712"/>
            <a:ext cx="6264696" cy="5976664"/>
          </a:xfrm>
        </p:spPr>
        <p:txBody>
          <a:bodyPr/>
          <a:lstStyle/>
          <a:p>
            <a:pPr marL="0" indent="0">
              <a:buNone/>
            </a:pPr>
            <a:r>
              <a:rPr lang="en-US" sz="1800" dirty="0">
                <a:latin typeface="Calibri" pitchFamily="34" charset="0"/>
                <a:cs typeface="Calibri" pitchFamily="34" charset="0"/>
              </a:rPr>
              <a:t>Role of valves:  </a:t>
            </a:r>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The </a:t>
            </a:r>
            <a:r>
              <a:rPr lang="en-US" sz="1800" dirty="0">
                <a:latin typeface="Calibri" pitchFamily="34" charset="0"/>
                <a:cs typeface="Calibri" pitchFamily="34" charset="0"/>
              </a:rPr>
              <a:t>atrioventricular (AV) valves prevent the backflow of blood from the ventricles to the atria during </a:t>
            </a:r>
            <a:r>
              <a:rPr lang="en-US" sz="1800" dirty="0" smtClean="0">
                <a:latin typeface="Calibri" pitchFamily="34" charset="0"/>
                <a:cs typeface="Calibri" pitchFamily="34" charset="0"/>
              </a:rPr>
              <a:t>systole;</a:t>
            </a:r>
          </a:p>
          <a:p>
            <a:r>
              <a:rPr lang="en-US" sz="1800" dirty="0" smtClean="0">
                <a:latin typeface="Calibri" pitchFamily="34" charset="0"/>
                <a:cs typeface="Calibri" pitchFamily="34" charset="0"/>
              </a:rPr>
              <a:t>The </a:t>
            </a:r>
            <a:r>
              <a:rPr lang="en-US" sz="1800" dirty="0">
                <a:latin typeface="Calibri" pitchFamily="34" charset="0"/>
                <a:cs typeface="Calibri" pitchFamily="34" charset="0"/>
              </a:rPr>
              <a:t>semilunar valves </a:t>
            </a:r>
            <a:r>
              <a:rPr lang="en-US" sz="1800" dirty="0" smtClean="0">
                <a:latin typeface="Calibri" pitchFamily="34" charset="0"/>
                <a:cs typeface="Calibri" pitchFamily="34" charset="0"/>
              </a:rPr>
              <a:t>prevent </a:t>
            </a:r>
            <a:r>
              <a:rPr lang="en-US" sz="1800" dirty="0">
                <a:latin typeface="Calibri" pitchFamily="34" charset="0"/>
                <a:cs typeface="Calibri" pitchFamily="34" charset="0"/>
              </a:rPr>
              <a:t>the</a:t>
            </a:r>
            <a:r>
              <a:rPr lang="en-US" sz="1800" dirty="0" smtClean="0">
                <a:latin typeface="Calibri" pitchFamily="34" charset="0"/>
                <a:cs typeface="Calibri" pitchFamily="34" charset="0"/>
              </a:rPr>
              <a:t> returning of blood </a:t>
            </a:r>
            <a:r>
              <a:rPr lang="en-US" sz="1800" dirty="0">
                <a:latin typeface="Calibri" pitchFamily="34" charset="0"/>
                <a:cs typeface="Calibri" pitchFamily="34" charset="0"/>
              </a:rPr>
              <a:t>to the ventricles during diastole from the aorta and pulmonary </a:t>
            </a:r>
            <a:r>
              <a:rPr lang="en-US" sz="1800" dirty="0" smtClean="0">
                <a:latin typeface="Calibri" pitchFamily="34" charset="0"/>
                <a:cs typeface="Calibri" pitchFamily="34" charset="0"/>
              </a:rPr>
              <a:t>artery.</a:t>
            </a:r>
          </a:p>
          <a:p>
            <a:endParaRPr lang="en-US" sz="1800" dirty="0">
              <a:latin typeface="Calibri" pitchFamily="34" charset="0"/>
              <a:cs typeface="Calibri" pitchFamily="34" charset="0"/>
            </a:endParaRPr>
          </a:p>
          <a:p>
            <a:r>
              <a:rPr lang="en-US" sz="1800" dirty="0">
                <a:latin typeface="Calibri" pitchFamily="34" charset="0"/>
                <a:cs typeface="Calibri" pitchFamily="34" charset="0"/>
              </a:rPr>
              <a:t>The </a:t>
            </a:r>
            <a:r>
              <a:rPr lang="en-US" sz="1800" dirty="0" smtClean="0">
                <a:latin typeface="Calibri" pitchFamily="34" charset="0"/>
                <a:cs typeface="Calibri" pitchFamily="34" charset="0"/>
              </a:rPr>
              <a:t>valves </a:t>
            </a:r>
            <a:r>
              <a:rPr lang="en-US" sz="1800" dirty="0">
                <a:latin typeface="Calibri" pitchFamily="34" charset="0"/>
                <a:cs typeface="Calibri" pitchFamily="34" charset="0"/>
              </a:rPr>
              <a:t>open and close passively</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The </a:t>
            </a:r>
            <a:r>
              <a:rPr lang="en-US" sz="1800" dirty="0">
                <a:latin typeface="Calibri" pitchFamily="34" charset="0"/>
                <a:cs typeface="Calibri" pitchFamily="34" charset="0"/>
              </a:rPr>
              <a:t>closing and opening of the valves takes place according to the pressure gradient</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The </a:t>
            </a:r>
            <a:r>
              <a:rPr lang="en-US" sz="1800" dirty="0">
                <a:latin typeface="Calibri" pitchFamily="34" charset="0"/>
                <a:cs typeface="Calibri" pitchFamily="34" charset="0"/>
              </a:rPr>
              <a:t>role of the papillary muscles - they pull the AV valves into the ventricles during ventricular systole, so that the valves do not protrude too much into the atrial cavity.</a:t>
            </a:r>
            <a:endParaRPr lang="en-US" sz="1800" dirty="0" smtClean="0">
              <a:latin typeface="Calibri" pitchFamily="34" charset="0"/>
              <a:cs typeface="Calibri" pitchFamily="34" charset="0"/>
            </a:endParaRPr>
          </a:p>
        </p:txBody>
      </p:sp>
      <p:pic>
        <p:nvPicPr>
          <p:cNvPr id="4" name="Picture 3"/>
          <p:cNvPicPr>
            <a:picLocks noChangeAspect="1"/>
          </p:cNvPicPr>
          <p:nvPr/>
        </p:nvPicPr>
        <p:blipFill>
          <a:blip r:embed="rId2"/>
          <a:stretch>
            <a:fillRect/>
          </a:stretch>
        </p:blipFill>
        <p:spPr>
          <a:xfrm>
            <a:off x="6261146" y="1628800"/>
            <a:ext cx="2882854" cy="3381176"/>
          </a:xfrm>
          <a:prstGeom prst="rect">
            <a:avLst/>
          </a:prstGeom>
        </p:spPr>
      </p:pic>
    </p:spTree>
    <p:extLst>
      <p:ext uri="{BB962C8B-B14F-4D97-AF65-F5344CB8AC3E}">
        <p14:creationId xmlns:p14="http://schemas.microsoft.com/office/powerpoint/2010/main" val="648826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smtClean="0">
                <a:latin typeface="Calibri" pitchFamily="34" charset="0"/>
                <a:cs typeface="Calibri" pitchFamily="34" charset="0"/>
              </a:rPr>
              <a:t>Heart</a:t>
            </a:r>
            <a:endParaRPr lang="en-US" sz="2800" dirty="0">
              <a:latin typeface="Calibri" pitchFamily="34" charset="0"/>
              <a:cs typeface="Calibri" pitchFamily="34" charset="0"/>
            </a:endParaRPr>
          </a:p>
        </p:txBody>
      </p:sp>
      <p:sp>
        <p:nvSpPr>
          <p:cNvPr id="3" name="Content Placeholder 2"/>
          <p:cNvSpPr>
            <a:spLocks noGrp="1"/>
          </p:cNvSpPr>
          <p:nvPr>
            <p:ph idx="1"/>
          </p:nvPr>
        </p:nvSpPr>
        <p:spPr>
          <a:xfrm>
            <a:off x="179512" y="836712"/>
            <a:ext cx="8784976" cy="5976664"/>
          </a:xfrm>
        </p:spPr>
        <p:txBody>
          <a:bodyPr/>
          <a:lstStyle/>
          <a:p>
            <a:pPr marL="0" indent="0">
              <a:buNone/>
            </a:pPr>
            <a:r>
              <a:rPr lang="en-US" sz="1800" dirty="0">
                <a:latin typeface="Calibri" pitchFamily="34" charset="0"/>
                <a:cs typeface="Calibri" pitchFamily="34" charset="0"/>
              </a:rPr>
              <a:t>The cardiac cycle is divided into</a:t>
            </a:r>
            <a:r>
              <a:rPr lang="en-US" sz="1800" dirty="0" smtClean="0">
                <a:latin typeface="Calibri" pitchFamily="34" charset="0"/>
                <a:cs typeface="Calibri" pitchFamily="34" charset="0"/>
              </a:rPr>
              <a:t>:</a:t>
            </a:r>
          </a:p>
          <a:p>
            <a:r>
              <a:rPr lang="en-US" sz="1800" dirty="0" smtClean="0">
                <a:latin typeface="Calibri" pitchFamily="34" charset="0"/>
                <a:cs typeface="Calibri" pitchFamily="34" charset="0"/>
              </a:rPr>
              <a:t>SYSTOLE </a:t>
            </a:r>
            <a:r>
              <a:rPr lang="en-US" sz="1800" dirty="0">
                <a:latin typeface="Calibri" pitchFamily="34" charset="0"/>
                <a:cs typeface="Calibri" pitchFamily="34" charset="0"/>
              </a:rPr>
              <a:t>(ventricle contraction, ejection of blood into the pulmonary arteries/aorta)  </a:t>
            </a:r>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DIASTOLE </a:t>
            </a:r>
            <a:r>
              <a:rPr lang="en-US" sz="1800" dirty="0">
                <a:latin typeface="Calibri" pitchFamily="34" charset="0"/>
                <a:cs typeface="Calibri" pitchFamily="34" charset="0"/>
              </a:rPr>
              <a:t>(relaxation of the ventricles, filling of the ventricles with blood from the atria)</a:t>
            </a:r>
            <a:endParaRPr lang="en-US" sz="1800" dirty="0" smtClean="0">
              <a:latin typeface="Calibri" pitchFamily="34" charset="0"/>
              <a:cs typeface="Calibri" pitchFamily="34" charset="0"/>
            </a:endParaRPr>
          </a:p>
        </p:txBody>
      </p:sp>
      <p:pic>
        <p:nvPicPr>
          <p:cNvPr id="5" name="Picture 4"/>
          <p:cNvPicPr>
            <a:picLocks noChangeAspect="1"/>
          </p:cNvPicPr>
          <p:nvPr/>
        </p:nvPicPr>
        <p:blipFill>
          <a:blip r:embed="rId2"/>
          <a:stretch>
            <a:fillRect/>
          </a:stretch>
        </p:blipFill>
        <p:spPr>
          <a:xfrm>
            <a:off x="1277634" y="2276872"/>
            <a:ext cx="6588732" cy="4392488"/>
          </a:xfrm>
          <a:prstGeom prst="rect">
            <a:avLst/>
          </a:prstGeom>
        </p:spPr>
      </p:pic>
    </p:spTree>
    <p:extLst>
      <p:ext uri="{BB962C8B-B14F-4D97-AF65-F5344CB8AC3E}">
        <p14:creationId xmlns:p14="http://schemas.microsoft.com/office/powerpoint/2010/main" val="3915818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a:latin typeface="Calibri" pitchFamily="34" charset="0"/>
                <a:cs typeface="Calibri" pitchFamily="34" charset="0"/>
              </a:rPr>
              <a:t>Circulation</a:t>
            </a:r>
          </a:p>
        </p:txBody>
      </p:sp>
      <p:sp>
        <p:nvSpPr>
          <p:cNvPr id="3" name="Content Placeholder 2"/>
          <p:cNvSpPr>
            <a:spLocks noGrp="1"/>
          </p:cNvSpPr>
          <p:nvPr>
            <p:ph idx="1"/>
          </p:nvPr>
        </p:nvSpPr>
        <p:spPr>
          <a:xfrm>
            <a:off x="179512" y="836712"/>
            <a:ext cx="8784976" cy="5976664"/>
          </a:xfrm>
        </p:spPr>
        <p:txBody>
          <a:bodyPr/>
          <a:lstStyle/>
          <a:p>
            <a:r>
              <a:rPr lang="en-US" sz="1800" dirty="0" smtClean="0">
                <a:latin typeface="Calibri" pitchFamily="34" charset="0"/>
                <a:cs typeface="Calibri" pitchFamily="34" charset="0"/>
              </a:rPr>
              <a:t>Role </a:t>
            </a:r>
            <a:r>
              <a:rPr lang="en-US" sz="1800" dirty="0">
                <a:latin typeface="Calibri" pitchFamily="34" charset="0"/>
                <a:cs typeface="Calibri" pitchFamily="34" charset="0"/>
              </a:rPr>
              <a:t>- to meet tissue needs (i.e. transport of nutrients, removal of waste products, transfer of hormones...), i.e. maintenance of adequate environmental conditions in all tissue </a:t>
            </a:r>
            <a:r>
              <a:rPr lang="en-US" sz="1800" dirty="0" smtClean="0">
                <a:latin typeface="Calibri" pitchFamily="34" charset="0"/>
                <a:cs typeface="Calibri" pitchFamily="34" charset="0"/>
              </a:rPr>
              <a:t>fluids</a:t>
            </a:r>
          </a:p>
          <a:p>
            <a:r>
              <a:rPr lang="en-US" sz="1800" dirty="0" smtClean="0">
                <a:latin typeface="Calibri" pitchFamily="34" charset="0"/>
                <a:cs typeface="Calibri" pitchFamily="34" charset="0"/>
              </a:rPr>
              <a:t>SYSTEMIC </a:t>
            </a:r>
            <a:r>
              <a:rPr lang="en-US" sz="1800" dirty="0">
                <a:latin typeface="Calibri" pitchFamily="34" charset="0"/>
                <a:cs typeface="Calibri" pitchFamily="34" charset="0"/>
              </a:rPr>
              <a:t>and PULMONARY </a:t>
            </a:r>
            <a:r>
              <a:rPr lang="en-US" sz="1800" dirty="0" smtClean="0">
                <a:latin typeface="Calibri" pitchFamily="34" charset="0"/>
                <a:cs typeface="Calibri" pitchFamily="34" charset="0"/>
              </a:rPr>
              <a:t>circulation</a:t>
            </a:r>
          </a:p>
          <a:p>
            <a:r>
              <a:rPr lang="en-US" sz="1800" dirty="0" smtClean="0">
                <a:latin typeface="Calibri" pitchFamily="34" charset="0"/>
                <a:cs typeface="Calibri" pitchFamily="34" charset="0"/>
              </a:rPr>
              <a:t>Parts</a:t>
            </a:r>
            <a:r>
              <a:rPr lang="en-US" sz="1800" dirty="0">
                <a:latin typeface="Calibri" pitchFamily="34" charset="0"/>
                <a:cs typeface="Calibri" pitchFamily="34" charset="0"/>
              </a:rPr>
              <a:t>: arteries, arterioles, capillaries, </a:t>
            </a:r>
            <a:r>
              <a:rPr lang="en-US" sz="1800" dirty="0" err="1">
                <a:latin typeface="Calibri" pitchFamily="34" charset="0"/>
                <a:cs typeface="Calibri" pitchFamily="34" charset="0"/>
              </a:rPr>
              <a:t>venules</a:t>
            </a:r>
            <a:r>
              <a:rPr lang="en-US" sz="1800" dirty="0">
                <a:latin typeface="Calibri" pitchFamily="34" charset="0"/>
                <a:cs typeface="Calibri" pitchFamily="34" charset="0"/>
              </a:rPr>
              <a:t> and veins.</a:t>
            </a:r>
            <a:endParaRPr lang="en-US" sz="1800" dirty="0" smtClean="0">
              <a:latin typeface="Calibri" pitchFamily="34" charset="0"/>
              <a:cs typeface="Calibri" pitchFamily="34" charset="0"/>
            </a:endParaRPr>
          </a:p>
        </p:txBody>
      </p:sp>
      <p:pic>
        <p:nvPicPr>
          <p:cNvPr id="4" name="Picture 3"/>
          <p:cNvPicPr>
            <a:picLocks noChangeAspect="1"/>
          </p:cNvPicPr>
          <p:nvPr/>
        </p:nvPicPr>
        <p:blipFill>
          <a:blip r:embed="rId2"/>
          <a:stretch>
            <a:fillRect/>
          </a:stretch>
        </p:blipFill>
        <p:spPr>
          <a:xfrm>
            <a:off x="2885403" y="2420888"/>
            <a:ext cx="3373193" cy="4188892"/>
          </a:xfrm>
          <a:prstGeom prst="rect">
            <a:avLst/>
          </a:prstGeom>
        </p:spPr>
      </p:pic>
    </p:spTree>
    <p:extLst>
      <p:ext uri="{BB962C8B-B14F-4D97-AF65-F5344CB8AC3E}">
        <p14:creationId xmlns:p14="http://schemas.microsoft.com/office/powerpoint/2010/main" val="42591349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a:latin typeface="Calibri" pitchFamily="34" charset="0"/>
                <a:cs typeface="Calibri" pitchFamily="34" charset="0"/>
              </a:rPr>
              <a:t>Arterial pulse</a:t>
            </a:r>
          </a:p>
        </p:txBody>
      </p:sp>
      <p:sp>
        <p:nvSpPr>
          <p:cNvPr id="3" name="Content Placeholder 2"/>
          <p:cNvSpPr>
            <a:spLocks noGrp="1"/>
          </p:cNvSpPr>
          <p:nvPr>
            <p:ph idx="1"/>
          </p:nvPr>
        </p:nvSpPr>
        <p:spPr>
          <a:xfrm>
            <a:off x="179512" y="836712"/>
            <a:ext cx="8784976" cy="5976664"/>
          </a:xfrm>
        </p:spPr>
        <p:txBody>
          <a:bodyPr/>
          <a:lstStyle/>
          <a:p>
            <a:r>
              <a:rPr lang="en-US" sz="1800" dirty="0">
                <a:latin typeface="Calibri" pitchFamily="34" charset="0"/>
                <a:cs typeface="Calibri" pitchFamily="34" charset="0"/>
              </a:rPr>
              <a:t>Arterial pulse - rhythmic oscillations of the arterial wall caused by rhythmic oscillations of pressure in those arteries</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Pulse </a:t>
            </a:r>
            <a:r>
              <a:rPr lang="en-US" sz="1800" dirty="0">
                <a:latin typeface="Calibri" pitchFamily="34" charset="0"/>
                <a:cs typeface="Calibri" pitchFamily="34" charset="0"/>
              </a:rPr>
              <a:t>oscillations of the arterial wall begin in the initial part of the aorta, which (as the pressure spreads further) causes oscillations in the distal blood vessels as well (pulse</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Due </a:t>
            </a:r>
            <a:r>
              <a:rPr lang="en-US" sz="1800" dirty="0">
                <a:latin typeface="Calibri" pitchFamily="34" charset="0"/>
                <a:cs typeface="Calibri" pitchFamily="34" charset="0"/>
              </a:rPr>
              <a:t>to the elasticity and </a:t>
            </a:r>
            <a:r>
              <a:rPr lang="en-US" sz="1800" dirty="0" err="1">
                <a:latin typeface="Calibri" pitchFamily="34" charset="0"/>
                <a:cs typeface="Calibri" pitchFamily="34" charset="0"/>
              </a:rPr>
              <a:t>stretchability</a:t>
            </a:r>
            <a:r>
              <a:rPr lang="en-US" sz="1800" dirty="0">
                <a:latin typeface="Calibri" pitchFamily="34" charset="0"/>
                <a:cs typeface="Calibri" pitchFamily="34" charset="0"/>
              </a:rPr>
              <a:t> of blood vessels, the pressure is not immediately transferred to the capillaries</a:t>
            </a:r>
            <a:r>
              <a:rPr lang="en-US" sz="1800" dirty="0" smtClean="0">
                <a:latin typeface="Calibri" pitchFamily="34" charset="0"/>
                <a:cs typeface="Calibri" pitchFamily="34" charset="0"/>
              </a:rPr>
              <a:t>.</a:t>
            </a:r>
          </a:p>
          <a:p>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Oscillation </a:t>
            </a:r>
            <a:r>
              <a:rPr lang="en-US" sz="1800" dirty="0">
                <a:latin typeface="Calibri" pitchFamily="34" charset="0"/>
                <a:cs typeface="Calibri" pitchFamily="34" charset="0"/>
              </a:rPr>
              <a:t>propagation speed</a:t>
            </a:r>
            <a:r>
              <a:rPr lang="en-US" sz="1800" dirty="0" smtClean="0">
                <a:latin typeface="Calibri" pitchFamily="34" charset="0"/>
                <a:cs typeface="Calibri" pitchFamily="34" charset="0"/>
              </a:rPr>
              <a:t>:</a:t>
            </a:r>
          </a:p>
          <a:p>
            <a:pPr lvl="1"/>
            <a:r>
              <a:rPr lang="en-US" sz="1800" dirty="0" smtClean="0">
                <a:latin typeface="Calibri" pitchFamily="34" charset="0"/>
                <a:cs typeface="Calibri" pitchFamily="34" charset="0"/>
              </a:rPr>
              <a:t>Aorta </a:t>
            </a:r>
            <a:r>
              <a:rPr lang="en-US" sz="1800" dirty="0">
                <a:latin typeface="Calibri" pitchFamily="34" charset="0"/>
                <a:cs typeface="Calibri" pitchFamily="34" charset="0"/>
              </a:rPr>
              <a:t>3-5 </a:t>
            </a:r>
            <a:r>
              <a:rPr lang="en-US" sz="1800" dirty="0" smtClean="0">
                <a:latin typeface="Calibri" pitchFamily="34" charset="0"/>
                <a:cs typeface="Calibri" pitchFamily="34" charset="0"/>
              </a:rPr>
              <a:t>m/s</a:t>
            </a:r>
          </a:p>
          <a:p>
            <a:pPr lvl="1"/>
            <a:r>
              <a:rPr lang="en-US" sz="1800" dirty="0" smtClean="0">
                <a:latin typeface="Calibri" pitchFamily="34" charset="0"/>
                <a:cs typeface="Calibri" pitchFamily="34" charset="0"/>
              </a:rPr>
              <a:t>Large </a:t>
            </a:r>
            <a:r>
              <a:rPr lang="en-US" sz="1800" dirty="0">
                <a:latin typeface="Calibri" pitchFamily="34" charset="0"/>
                <a:cs typeface="Calibri" pitchFamily="34" charset="0"/>
              </a:rPr>
              <a:t>arteries 7-10 </a:t>
            </a:r>
            <a:r>
              <a:rPr lang="en-US" sz="1800" dirty="0" smtClean="0">
                <a:latin typeface="Calibri" pitchFamily="34" charset="0"/>
                <a:cs typeface="Calibri" pitchFamily="34" charset="0"/>
              </a:rPr>
              <a:t>m/s</a:t>
            </a:r>
          </a:p>
          <a:p>
            <a:pPr lvl="1"/>
            <a:r>
              <a:rPr lang="en-US" sz="1800" dirty="0" smtClean="0">
                <a:latin typeface="Calibri" pitchFamily="34" charset="0"/>
                <a:cs typeface="Calibri" pitchFamily="34" charset="0"/>
              </a:rPr>
              <a:t>Smaller </a:t>
            </a:r>
            <a:r>
              <a:rPr lang="en-US" sz="1800" dirty="0">
                <a:latin typeface="Calibri" pitchFamily="34" charset="0"/>
                <a:cs typeface="Calibri" pitchFamily="34" charset="0"/>
              </a:rPr>
              <a:t>arteries 15-35 m/s</a:t>
            </a:r>
            <a:endParaRPr lang="en-US" sz="1800" dirty="0" smtClean="0">
              <a:latin typeface="Calibri" pitchFamily="34" charset="0"/>
              <a:cs typeface="Calibri" pitchFamily="34" charset="0"/>
            </a:endParaRPr>
          </a:p>
        </p:txBody>
      </p:sp>
    </p:spTree>
    <p:extLst>
      <p:ext uri="{BB962C8B-B14F-4D97-AF65-F5344CB8AC3E}">
        <p14:creationId xmlns:p14="http://schemas.microsoft.com/office/powerpoint/2010/main" val="511367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a:latin typeface="Calibri" pitchFamily="34" charset="0"/>
                <a:cs typeface="Calibri" pitchFamily="34" charset="0"/>
              </a:rPr>
              <a:t>Arterial pulse</a:t>
            </a:r>
          </a:p>
        </p:txBody>
      </p:sp>
      <p:sp>
        <p:nvSpPr>
          <p:cNvPr id="3" name="Content Placeholder 2"/>
          <p:cNvSpPr>
            <a:spLocks noGrp="1"/>
          </p:cNvSpPr>
          <p:nvPr>
            <p:ph idx="1"/>
          </p:nvPr>
        </p:nvSpPr>
        <p:spPr>
          <a:xfrm>
            <a:off x="179512" y="836712"/>
            <a:ext cx="4608512" cy="5976664"/>
          </a:xfrm>
        </p:spPr>
        <p:txBody>
          <a:bodyPr/>
          <a:lstStyle/>
          <a:p>
            <a:pPr marL="0" indent="0">
              <a:buNone/>
            </a:pPr>
            <a:r>
              <a:rPr lang="en-US" sz="1800" dirty="0">
                <a:latin typeface="Calibri" pitchFamily="34" charset="0"/>
                <a:cs typeface="Calibri" pitchFamily="34" charset="0"/>
              </a:rPr>
              <a:t>Pulse oscillations of pressure in the arteries can be </a:t>
            </a:r>
            <a:r>
              <a:rPr lang="en-US" sz="1800" dirty="0" smtClean="0">
                <a:latin typeface="Calibri" pitchFamily="34" charset="0"/>
                <a:cs typeface="Calibri" pitchFamily="34" charset="0"/>
              </a:rPr>
              <a:t>studied:</a:t>
            </a:r>
          </a:p>
          <a:p>
            <a:r>
              <a:rPr lang="en-US" sz="1800" dirty="0" smtClean="0">
                <a:latin typeface="Calibri" pitchFamily="34" charset="0"/>
                <a:cs typeface="Calibri" pitchFamily="34" charset="0"/>
              </a:rPr>
              <a:t>DIRECT </a:t>
            </a:r>
            <a:r>
              <a:rPr lang="en-US" sz="1800" dirty="0">
                <a:latin typeface="Calibri" pitchFamily="34" charset="0"/>
                <a:cs typeface="Calibri" pitchFamily="34" charset="0"/>
              </a:rPr>
              <a:t>- by inserting a hollow needle into the artery, and rhythmic changes are registered using a </a:t>
            </a:r>
            <a:r>
              <a:rPr lang="en-US" sz="1800" dirty="0" smtClean="0">
                <a:latin typeface="Calibri" pitchFamily="34" charset="0"/>
                <a:cs typeface="Calibri" pitchFamily="34" charset="0"/>
              </a:rPr>
              <a:t>transducer</a:t>
            </a:r>
          </a:p>
          <a:p>
            <a:r>
              <a:rPr lang="en-US" sz="1800" dirty="0" smtClean="0">
                <a:latin typeface="Calibri" pitchFamily="34" charset="0"/>
                <a:cs typeface="Calibri" pitchFamily="34" charset="0"/>
              </a:rPr>
              <a:t>INDIRECT </a:t>
            </a:r>
            <a:r>
              <a:rPr lang="en-US" sz="1800" dirty="0">
                <a:latin typeface="Calibri" pitchFamily="34" charset="0"/>
                <a:cs typeface="Calibri" pitchFamily="34" charset="0"/>
              </a:rPr>
              <a:t>- by palpating the arteries in different (typical) places</a:t>
            </a:r>
            <a:r>
              <a:rPr lang="en-US" sz="1800" dirty="0" smtClean="0">
                <a:latin typeface="Calibri" pitchFamily="34" charset="0"/>
                <a:cs typeface="Calibri" pitchFamily="34" charset="0"/>
              </a:rPr>
              <a:t>:</a:t>
            </a:r>
          </a:p>
          <a:p>
            <a:pPr lvl="1"/>
            <a:r>
              <a:rPr lang="en-US" sz="1800" dirty="0">
                <a:latin typeface="Calibri" pitchFamily="34" charset="0"/>
                <a:cs typeface="Calibri" pitchFamily="34" charset="0"/>
              </a:rPr>
              <a:t>a. </a:t>
            </a:r>
            <a:r>
              <a:rPr lang="en-US" sz="1800" dirty="0" err="1">
                <a:latin typeface="Calibri" pitchFamily="34" charset="0"/>
                <a:cs typeface="Calibri" pitchFamily="34" charset="0"/>
              </a:rPr>
              <a:t>carotis</a:t>
            </a:r>
            <a:r>
              <a:rPr lang="en-US" sz="1800" dirty="0">
                <a:latin typeface="Calibri" pitchFamily="34" charset="0"/>
                <a:cs typeface="Calibri" pitchFamily="34" charset="0"/>
              </a:rPr>
              <a:t> </a:t>
            </a:r>
            <a:r>
              <a:rPr lang="en-US" sz="1800" dirty="0" err="1">
                <a:latin typeface="Calibri" pitchFamily="34" charset="0"/>
                <a:cs typeface="Calibri" pitchFamily="34" charset="0"/>
              </a:rPr>
              <a:t>communis</a:t>
            </a:r>
            <a:r>
              <a:rPr lang="en-US" sz="1800" dirty="0">
                <a:latin typeface="Calibri" pitchFamily="34" charset="0"/>
                <a:cs typeface="Calibri" pitchFamily="34" charset="0"/>
              </a:rPr>
              <a:t> – </a:t>
            </a:r>
            <a:r>
              <a:rPr lang="en-US" sz="1800" dirty="0" err="1" smtClean="0">
                <a:latin typeface="Calibri" pitchFamily="34" charset="0"/>
                <a:cs typeface="Calibri" pitchFamily="34" charset="0"/>
              </a:rPr>
              <a:t>trigonum</a:t>
            </a:r>
            <a:r>
              <a:rPr lang="en-US" sz="1800" dirty="0" smtClean="0">
                <a:latin typeface="Calibri" pitchFamily="34" charset="0"/>
                <a:cs typeface="Calibri" pitchFamily="34" charset="0"/>
              </a:rPr>
              <a:t> </a:t>
            </a:r>
            <a:r>
              <a:rPr lang="en-US" sz="1800" dirty="0" err="1" smtClean="0">
                <a:latin typeface="Calibri" pitchFamily="34" charset="0"/>
                <a:cs typeface="Calibri" pitchFamily="34" charset="0"/>
              </a:rPr>
              <a:t>caroticum</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brachialis – sulcus </a:t>
            </a:r>
            <a:r>
              <a:rPr lang="en-US" sz="1800" dirty="0" err="1">
                <a:latin typeface="Calibri" pitchFamily="34" charset="0"/>
                <a:cs typeface="Calibri" pitchFamily="34" charset="0"/>
              </a:rPr>
              <a:t>bicipitalis</a:t>
            </a:r>
            <a:r>
              <a:rPr lang="en-US" sz="1800" dirty="0">
                <a:latin typeface="Calibri" pitchFamily="34" charset="0"/>
                <a:cs typeface="Calibri" pitchFamily="34" charset="0"/>
              </a:rPr>
              <a:t> </a:t>
            </a:r>
            <a:r>
              <a:rPr lang="en-US" sz="1800" dirty="0" err="1">
                <a:latin typeface="Calibri" pitchFamily="34" charset="0"/>
                <a:cs typeface="Calibri" pitchFamily="34" charset="0"/>
              </a:rPr>
              <a:t>medialis</a:t>
            </a:r>
            <a:r>
              <a:rPr lang="en-US" sz="1800" dirty="0">
                <a:latin typeface="Calibri" pitchFamily="34" charset="0"/>
                <a:cs typeface="Calibri" pitchFamily="34" charset="0"/>
              </a:rPr>
              <a:t> </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a:t>
            </a:r>
            <a:r>
              <a:rPr lang="en-US" sz="1800" dirty="0" err="1">
                <a:latin typeface="Calibri" pitchFamily="34" charset="0"/>
                <a:cs typeface="Calibri" pitchFamily="34" charset="0"/>
              </a:rPr>
              <a:t>radialis</a:t>
            </a:r>
            <a:r>
              <a:rPr lang="en-US" sz="1800" dirty="0">
                <a:latin typeface="Calibri" pitchFamily="34" charset="0"/>
                <a:cs typeface="Calibri" pitchFamily="34" charset="0"/>
              </a:rPr>
              <a:t> - sulcus a. </a:t>
            </a:r>
            <a:r>
              <a:rPr lang="en-US" sz="1800" dirty="0" err="1" smtClean="0">
                <a:latin typeface="Calibri" pitchFamily="34" charset="0"/>
                <a:cs typeface="Calibri" pitchFamily="34" charset="0"/>
              </a:rPr>
              <a:t>radialis</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a:t>
            </a:r>
            <a:r>
              <a:rPr lang="en-US" sz="1800" dirty="0" err="1">
                <a:latin typeface="Calibri" pitchFamily="34" charset="0"/>
                <a:cs typeface="Calibri" pitchFamily="34" charset="0"/>
              </a:rPr>
              <a:t>femoralis</a:t>
            </a:r>
            <a:r>
              <a:rPr lang="en-US" sz="1800" dirty="0">
                <a:latin typeface="Calibri" pitchFamily="34" charset="0"/>
                <a:cs typeface="Calibri" pitchFamily="34" charset="0"/>
              </a:rPr>
              <a:t> – under the </a:t>
            </a:r>
            <a:r>
              <a:rPr lang="en-US" sz="1800" dirty="0" err="1">
                <a:latin typeface="Calibri" pitchFamily="34" charset="0"/>
                <a:cs typeface="Calibri" pitchFamily="34" charset="0"/>
              </a:rPr>
              <a:t>lig</a:t>
            </a:r>
            <a:r>
              <a:rPr lang="en-US" sz="1800" dirty="0">
                <a:latin typeface="Calibri" pitchFamily="34" charset="0"/>
                <a:cs typeface="Calibri" pitchFamily="34" charset="0"/>
              </a:rPr>
              <a:t>. </a:t>
            </a:r>
            <a:r>
              <a:rPr lang="en-US" sz="1800" dirty="0" err="1" smtClean="0">
                <a:latin typeface="Calibri" pitchFamily="34" charset="0"/>
                <a:cs typeface="Calibri" pitchFamily="34" charset="0"/>
              </a:rPr>
              <a:t>inguinale</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a:t>
            </a:r>
            <a:r>
              <a:rPr lang="en-US" sz="1800" dirty="0" err="1" smtClean="0">
                <a:latin typeface="Calibri" pitchFamily="34" charset="0"/>
                <a:cs typeface="Calibri" pitchFamily="34" charset="0"/>
              </a:rPr>
              <a:t>poplitea</a:t>
            </a:r>
            <a:r>
              <a:rPr lang="en-US" sz="1800" dirty="0" smtClean="0">
                <a:latin typeface="Calibri" pitchFamily="34" charset="0"/>
                <a:cs typeface="Calibri" pitchFamily="34" charset="0"/>
              </a:rPr>
              <a:t> – fossa </a:t>
            </a:r>
            <a:r>
              <a:rPr lang="en-US" sz="1800" dirty="0" err="1" smtClean="0">
                <a:latin typeface="Calibri" pitchFamily="34" charset="0"/>
                <a:cs typeface="Calibri" pitchFamily="34" charset="0"/>
              </a:rPr>
              <a:t>poplitea</a:t>
            </a:r>
            <a:endParaRPr lang="en-US" sz="1800" dirty="0" smtClean="0">
              <a:latin typeface="Calibri" pitchFamily="34" charset="0"/>
              <a:cs typeface="Calibri" pitchFamily="34" charset="0"/>
            </a:endParaRP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a:t>
            </a:r>
            <a:r>
              <a:rPr lang="en-US" sz="1800" dirty="0" err="1">
                <a:latin typeface="Calibri" pitchFamily="34" charset="0"/>
                <a:cs typeface="Calibri" pitchFamily="34" charset="0"/>
              </a:rPr>
              <a:t>tibialis</a:t>
            </a:r>
            <a:r>
              <a:rPr lang="en-US" sz="1800" dirty="0">
                <a:latin typeface="Calibri" pitchFamily="34" charset="0"/>
                <a:cs typeface="Calibri" pitchFamily="34" charset="0"/>
              </a:rPr>
              <a:t> posterior – in the middle between the malleolus </a:t>
            </a:r>
            <a:r>
              <a:rPr lang="en-US" sz="1800" dirty="0" err="1">
                <a:latin typeface="Calibri" pitchFamily="34" charset="0"/>
                <a:cs typeface="Calibri" pitchFamily="34" charset="0"/>
              </a:rPr>
              <a:t>medialis</a:t>
            </a:r>
            <a:r>
              <a:rPr lang="en-US" sz="1800" dirty="0">
                <a:latin typeface="Calibri" pitchFamily="34" charset="0"/>
                <a:cs typeface="Calibri" pitchFamily="34" charset="0"/>
              </a:rPr>
              <a:t> tibiae and the Achilles </a:t>
            </a:r>
            <a:r>
              <a:rPr lang="en-US" sz="1800" dirty="0" smtClean="0">
                <a:latin typeface="Calibri" pitchFamily="34" charset="0"/>
                <a:cs typeface="Calibri" pitchFamily="34" charset="0"/>
              </a:rPr>
              <a:t>tendon</a:t>
            </a:r>
          </a:p>
          <a:p>
            <a:pPr lvl="1"/>
            <a:r>
              <a:rPr lang="en-US" sz="1800" dirty="0" smtClean="0">
                <a:latin typeface="Calibri" pitchFamily="34" charset="0"/>
                <a:cs typeface="Calibri" pitchFamily="34" charset="0"/>
              </a:rPr>
              <a:t>a</a:t>
            </a:r>
            <a:r>
              <a:rPr lang="en-US" sz="1800" dirty="0">
                <a:latin typeface="Calibri" pitchFamily="34" charset="0"/>
                <a:cs typeface="Calibri" pitchFamily="34" charset="0"/>
              </a:rPr>
              <a:t>. dorsalis </a:t>
            </a:r>
            <a:r>
              <a:rPr lang="en-US" sz="1800" dirty="0" err="1" smtClean="0">
                <a:latin typeface="Calibri" pitchFamily="34" charset="0"/>
                <a:cs typeface="Calibri" pitchFamily="34" charset="0"/>
              </a:rPr>
              <a:t>pedis</a:t>
            </a:r>
            <a:endParaRPr lang="en-US" sz="1800" dirty="0" smtClean="0">
              <a:latin typeface="Calibri" pitchFamily="34" charset="0"/>
              <a:cs typeface="Calibri" pitchFamily="34" charset="0"/>
            </a:endParaRPr>
          </a:p>
        </p:txBody>
      </p:sp>
      <p:pic>
        <p:nvPicPr>
          <p:cNvPr id="4" name="Picture 3"/>
          <p:cNvPicPr>
            <a:picLocks noChangeAspect="1"/>
          </p:cNvPicPr>
          <p:nvPr/>
        </p:nvPicPr>
        <p:blipFill>
          <a:blip r:embed="rId2"/>
          <a:stretch>
            <a:fillRect/>
          </a:stretch>
        </p:blipFill>
        <p:spPr>
          <a:xfrm>
            <a:off x="4860032" y="1052736"/>
            <a:ext cx="4019550" cy="5324475"/>
          </a:xfrm>
          <a:prstGeom prst="rect">
            <a:avLst/>
          </a:prstGeom>
        </p:spPr>
      </p:pic>
    </p:spTree>
    <p:extLst>
      <p:ext uri="{BB962C8B-B14F-4D97-AF65-F5344CB8AC3E}">
        <p14:creationId xmlns:p14="http://schemas.microsoft.com/office/powerpoint/2010/main" val="1808105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lstStyle/>
          <a:p>
            <a:r>
              <a:rPr lang="en-US" sz="2800" dirty="0">
                <a:latin typeface="Calibri" pitchFamily="34" charset="0"/>
                <a:cs typeface="Calibri" pitchFamily="34" charset="0"/>
              </a:rPr>
              <a:t>Arterial pulse</a:t>
            </a:r>
          </a:p>
        </p:txBody>
      </p:sp>
      <p:sp>
        <p:nvSpPr>
          <p:cNvPr id="3" name="Content Placeholder 2"/>
          <p:cNvSpPr>
            <a:spLocks noGrp="1"/>
          </p:cNvSpPr>
          <p:nvPr>
            <p:ph idx="1"/>
          </p:nvPr>
        </p:nvSpPr>
        <p:spPr>
          <a:xfrm>
            <a:off x="179512" y="836712"/>
            <a:ext cx="8784976" cy="5976664"/>
          </a:xfrm>
        </p:spPr>
        <p:txBody>
          <a:bodyPr/>
          <a:lstStyle/>
          <a:p>
            <a:pPr marL="0" indent="0">
              <a:buNone/>
            </a:pPr>
            <a:r>
              <a:rPr lang="en-US" sz="1800" dirty="0" smtClean="0">
                <a:latin typeface="Calibri" pitchFamily="34" charset="0"/>
                <a:cs typeface="Calibri" pitchFamily="34" charset="0"/>
              </a:rPr>
              <a:t>Physiological heart/pulse </a:t>
            </a:r>
            <a:r>
              <a:rPr lang="en-US" sz="1800" dirty="0">
                <a:latin typeface="Calibri" pitchFamily="34" charset="0"/>
                <a:cs typeface="Calibri" pitchFamily="34" charset="0"/>
              </a:rPr>
              <a:t>rate range </a:t>
            </a:r>
            <a:r>
              <a:rPr lang="en-US" sz="1800" dirty="0" smtClean="0">
                <a:latin typeface="Calibri" pitchFamily="34" charset="0"/>
                <a:cs typeface="Calibri" pitchFamily="34" charset="0"/>
              </a:rPr>
              <a:t>60-100/minute</a:t>
            </a:r>
          </a:p>
          <a:p>
            <a:r>
              <a:rPr lang="en-US" sz="1800" dirty="0" smtClean="0">
                <a:latin typeface="Calibri" pitchFamily="34" charset="0"/>
                <a:cs typeface="Calibri" pitchFamily="34" charset="0"/>
              </a:rPr>
              <a:t>&lt; </a:t>
            </a:r>
            <a:r>
              <a:rPr lang="en-US" sz="1800" dirty="0">
                <a:latin typeface="Calibri" pitchFamily="34" charset="0"/>
                <a:cs typeface="Calibri" pitchFamily="34" charset="0"/>
              </a:rPr>
              <a:t>60 – </a:t>
            </a:r>
            <a:r>
              <a:rPr lang="en-US" sz="1800" dirty="0" smtClean="0">
                <a:latin typeface="Calibri" pitchFamily="34" charset="0"/>
                <a:cs typeface="Calibri" pitchFamily="34" charset="0"/>
              </a:rPr>
              <a:t>bradycardia</a:t>
            </a:r>
          </a:p>
          <a:p>
            <a:r>
              <a:rPr lang="en-US" sz="1800" dirty="0" smtClean="0">
                <a:latin typeface="Calibri" pitchFamily="34" charset="0"/>
                <a:cs typeface="Calibri" pitchFamily="34" charset="0"/>
              </a:rPr>
              <a:t>&gt;</a:t>
            </a:r>
            <a:r>
              <a:rPr lang="en-US" sz="1800" dirty="0">
                <a:latin typeface="Calibri" pitchFamily="34" charset="0"/>
                <a:cs typeface="Calibri" pitchFamily="34" charset="0"/>
              </a:rPr>
              <a:t>100 – tachycardia  </a:t>
            </a:r>
            <a:endParaRPr lang="en-US" sz="1800" dirty="0" smtClean="0">
              <a:latin typeface="Calibri" pitchFamily="34" charset="0"/>
              <a:cs typeface="Calibri" pitchFamily="34" charset="0"/>
            </a:endParaRPr>
          </a:p>
          <a:p>
            <a:endParaRPr lang="en-US" sz="1800" dirty="0">
              <a:latin typeface="Calibri" pitchFamily="34" charset="0"/>
              <a:cs typeface="Calibri" pitchFamily="34" charset="0"/>
            </a:endParaRPr>
          </a:p>
          <a:p>
            <a:pPr marL="0" indent="0">
              <a:buNone/>
            </a:pPr>
            <a:r>
              <a:rPr lang="en-US" sz="1800" dirty="0">
                <a:latin typeface="Calibri" pitchFamily="34" charset="0"/>
                <a:cs typeface="Calibri" pitchFamily="34" charset="0"/>
              </a:rPr>
              <a:t>The pulse rate is counted by starting at one, which correlates with the first beat felt by your fingers. Count for thirty seconds if the rhythm is regular (even tempo) and multiply by two to report in beats per minute. Count for one minute if the rhythm is irregular.</a:t>
            </a:r>
            <a:endParaRPr lang="en-US" sz="1800" dirty="0" smtClean="0">
              <a:latin typeface="Calibri" pitchFamily="34" charset="0"/>
              <a:cs typeface="Calibri" pitchFamily="34" charset="0"/>
            </a:endParaRPr>
          </a:p>
          <a:p>
            <a:endParaRPr lang="en-US" sz="1800" dirty="0">
              <a:latin typeface="Calibri" pitchFamily="34" charset="0"/>
              <a:cs typeface="Calibri" pitchFamily="34" charset="0"/>
            </a:endParaRPr>
          </a:p>
          <a:p>
            <a:pPr marL="0" indent="0">
              <a:buNone/>
            </a:pPr>
            <a:r>
              <a:rPr lang="en-US" sz="1800" dirty="0" smtClean="0">
                <a:latin typeface="Calibri" pitchFamily="34" charset="0"/>
                <a:cs typeface="Calibri" pitchFamily="34" charset="0"/>
              </a:rPr>
              <a:t>Pulse </a:t>
            </a:r>
            <a:r>
              <a:rPr lang="en-US" sz="1800" dirty="0">
                <a:latin typeface="Calibri" pitchFamily="34" charset="0"/>
                <a:cs typeface="Calibri" pitchFamily="34" charset="0"/>
              </a:rPr>
              <a:t>qualities:  </a:t>
            </a:r>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Frequency </a:t>
            </a:r>
            <a:r>
              <a:rPr lang="en-US" sz="1800" dirty="0">
                <a:latin typeface="Calibri" pitchFamily="34" charset="0"/>
                <a:cs typeface="Calibri" pitchFamily="34" charset="0"/>
              </a:rPr>
              <a:t>(</a:t>
            </a:r>
            <a:r>
              <a:rPr lang="en-US" sz="1800" dirty="0" err="1">
                <a:latin typeface="Calibri" pitchFamily="34" charset="0"/>
                <a:cs typeface="Calibri" pitchFamily="34" charset="0"/>
              </a:rPr>
              <a:t>pulsus</a:t>
            </a:r>
            <a:r>
              <a:rPr lang="en-US" sz="1800" dirty="0">
                <a:latin typeface="Calibri" pitchFamily="34" charset="0"/>
                <a:cs typeface="Calibri" pitchFamily="34" charset="0"/>
              </a:rPr>
              <a:t> </a:t>
            </a:r>
            <a:r>
              <a:rPr lang="en-US" sz="1800" dirty="0" err="1">
                <a:latin typeface="Calibri" pitchFamily="34" charset="0"/>
                <a:cs typeface="Calibri" pitchFamily="34" charset="0"/>
              </a:rPr>
              <a:t>rarus</a:t>
            </a:r>
            <a:r>
              <a:rPr lang="en-US" sz="1800" dirty="0">
                <a:latin typeface="Calibri" pitchFamily="34" charset="0"/>
                <a:cs typeface="Calibri" pitchFamily="34" charset="0"/>
              </a:rPr>
              <a:t> / </a:t>
            </a:r>
            <a:r>
              <a:rPr lang="en-US" sz="1800" dirty="0" err="1">
                <a:latin typeface="Calibri" pitchFamily="34" charset="0"/>
                <a:cs typeface="Calibri" pitchFamily="34" charset="0"/>
              </a:rPr>
              <a:t>frequentum</a:t>
            </a:r>
            <a:r>
              <a:rPr lang="en-US" sz="1800" dirty="0">
                <a:latin typeface="Calibri" pitchFamily="34" charset="0"/>
                <a:cs typeface="Calibri" pitchFamily="34" charset="0"/>
              </a:rPr>
              <a:t>)  </a:t>
            </a:r>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Rhythm </a:t>
            </a:r>
            <a:r>
              <a:rPr lang="en-US" sz="1800" dirty="0">
                <a:latin typeface="Calibri" pitchFamily="34" charset="0"/>
                <a:cs typeface="Calibri" pitchFamily="34" charset="0"/>
              </a:rPr>
              <a:t>(p. </a:t>
            </a:r>
            <a:r>
              <a:rPr lang="en-US" sz="1800" dirty="0" err="1">
                <a:latin typeface="Calibri" pitchFamily="34" charset="0"/>
                <a:cs typeface="Calibri" pitchFamily="34" charset="0"/>
              </a:rPr>
              <a:t>irregularis</a:t>
            </a:r>
            <a:r>
              <a:rPr lang="en-US" sz="1800" dirty="0">
                <a:latin typeface="Calibri" pitchFamily="34" charset="0"/>
                <a:cs typeface="Calibri" pitchFamily="34" charset="0"/>
              </a:rPr>
              <a:t> / </a:t>
            </a:r>
            <a:r>
              <a:rPr lang="en-US" sz="1800" dirty="0" err="1">
                <a:latin typeface="Calibri" pitchFamily="34" charset="0"/>
                <a:cs typeface="Calibri" pitchFamily="34" charset="0"/>
              </a:rPr>
              <a:t>regularis</a:t>
            </a:r>
            <a:r>
              <a:rPr lang="en-US" sz="1800" dirty="0">
                <a:latin typeface="Calibri" pitchFamily="34" charset="0"/>
                <a:cs typeface="Calibri" pitchFamily="34" charset="0"/>
              </a:rPr>
              <a:t>)  </a:t>
            </a:r>
            <a:endParaRPr lang="en-US" sz="1800" dirty="0" smtClean="0">
              <a:latin typeface="Calibri" pitchFamily="34" charset="0"/>
              <a:cs typeface="Calibri" pitchFamily="34" charset="0"/>
            </a:endParaRPr>
          </a:p>
          <a:p>
            <a:r>
              <a:rPr lang="en-US" sz="1800" dirty="0" smtClean="0">
                <a:latin typeface="Calibri" pitchFamily="34" charset="0"/>
                <a:cs typeface="Calibri" pitchFamily="34" charset="0"/>
              </a:rPr>
              <a:t>Volume </a:t>
            </a:r>
            <a:r>
              <a:rPr lang="en-US" sz="1800" dirty="0">
                <a:latin typeface="Calibri" pitchFamily="34" charset="0"/>
                <a:cs typeface="Calibri" pitchFamily="34" charset="0"/>
              </a:rPr>
              <a:t>(p. </a:t>
            </a:r>
            <a:r>
              <a:rPr lang="en-US" sz="1800" dirty="0" err="1">
                <a:latin typeface="Calibri" pitchFamily="34" charset="0"/>
                <a:cs typeface="Calibri" pitchFamily="34" charset="0"/>
              </a:rPr>
              <a:t>magnus</a:t>
            </a:r>
            <a:r>
              <a:rPr lang="en-US" sz="1800" dirty="0">
                <a:latin typeface="Calibri" pitchFamily="34" charset="0"/>
                <a:cs typeface="Calibri" pitchFamily="34" charset="0"/>
              </a:rPr>
              <a:t> / </a:t>
            </a:r>
            <a:r>
              <a:rPr lang="en-US" sz="1800" dirty="0" err="1">
                <a:latin typeface="Calibri" pitchFamily="34" charset="0"/>
                <a:cs typeface="Calibri" pitchFamily="34" charset="0"/>
              </a:rPr>
              <a:t>parvus</a:t>
            </a:r>
            <a:r>
              <a:rPr lang="en-US" sz="1800" dirty="0">
                <a:latin typeface="Calibri" pitchFamily="34" charset="0"/>
                <a:cs typeface="Calibri" pitchFamily="34" charset="0"/>
              </a:rPr>
              <a:t>)  </a:t>
            </a:r>
          </a:p>
          <a:p>
            <a:r>
              <a:rPr lang="en-US" sz="1800" dirty="0" smtClean="0">
                <a:latin typeface="Calibri" pitchFamily="34" charset="0"/>
                <a:cs typeface="Calibri" pitchFamily="34" charset="0"/>
              </a:rPr>
              <a:t>Tension </a:t>
            </a:r>
            <a:r>
              <a:rPr lang="en-US" sz="1800" dirty="0">
                <a:latin typeface="Calibri" pitchFamily="34" charset="0"/>
                <a:cs typeface="Calibri" pitchFamily="34" charset="0"/>
              </a:rPr>
              <a:t>(p. </a:t>
            </a:r>
            <a:r>
              <a:rPr lang="en-US" sz="1800" dirty="0" err="1">
                <a:latin typeface="Calibri" pitchFamily="34" charset="0"/>
                <a:cs typeface="Calibri" pitchFamily="34" charset="0"/>
              </a:rPr>
              <a:t>durus</a:t>
            </a:r>
            <a:r>
              <a:rPr lang="en-US" sz="1800" dirty="0">
                <a:latin typeface="Calibri" pitchFamily="34" charset="0"/>
                <a:cs typeface="Calibri" pitchFamily="34" charset="0"/>
              </a:rPr>
              <a:t> / </a:t>
            </a:r>
            <a:r>
              <a:rPr lang="en-US" sz="1800" dirty="0" err="1">
                <a:latin typeface="Calibri" pitchFamily="34" charset="0"/>
                <a:cs typeface="Calibri" pitchFamily="34" charset="0"/>
              </a:rPr>
              <a:t>mollis</a:t>
            </a:r>
            <a:r>
              <a:rPr lang="en-US" sz="1800" dirty="0">
                <a:latin typeface="Calibri" pitchFamily="34" charset="0"/>
                <a:cs typeface="Calibri" pitchFamily="34" charset="0"/>
              </a:rPr>
              <a:t>)  </a:t>
            </a:r>
          </a:p>
          <a:p>
            <a:r>
              <a:rPr lang="en-US" sz="1800" dirty="0">
                <a:latin typeface="Calibri" pitchFamily="34" charset="0"/>
                <a:cs typeface="Calibri" pitchFamily="34" charset="0"/>
              </a:rPr>
              <a:t>Form (p. </a:t>
            </a:r>
            <a:r>
              <a:rPr lang="en-US" sz="1800" dirty="0" err="1">
                <a:latin typeface="Calibri" pitchFamily="34" charset="0"/>
                <a:cs typeface="Calibri" pitchFamily="34" charset="0"/>
              </a:rPr>
              <a:t>celer</a:t>
            </a:r>
            <a:r>
              <a:rPr lang="en-US" sz="1800" dirty="0">
                <a:latin typeface="Calibri" pitchFamily="34" charset="0"/>
                <a:cs typeface="Calibri" pitchFamily="34" charset="0"/>
              </a:rPr>
              <a:t> / </a:t>
            </a:r>
            <a:r>
              <a:rPr lang="en-US" sz="1800" dirty="0" err="1">
                <a:latin typeface="Calibri" pitchFamily="34" charset="0"/>
                <a:cs typeface="Calibri" pitchFamily="34" charset="0"/>
              </a:rPr>
              <a:t>tardus</a:t>
            </a:r>
            <a:r>
              <a:rPr lang="en-US" sz="1800" dirty="0">
                <a:latin typeface="Calibri" pitchFamily="34" charset="0"/>
                <a:cs typeface="Calibri" pitchFamily="34" charset="0"/>
              </a:rPr>
              <a:t>)</a:t>
            </a:r>
          </a:p>
          <a:p>
            <a:endParaRPr lang="en-US" sz="1800" dirty="0">
              <a:latin typeface="Calibri" pitchFamily="34" charset="0"/>
              <a:cs typeface="Calibri" pitchFamily="34" charset="0"/>
            </a:endParaRPr>
          </a:p>
          <a:p>
            <a:r>
              <a:rPr lang="en-US" sz="1800" dirty="0" smtClean="0">
                <a:latin typeface="Calibri" pitchFamily="34" charset="0"/>
                <a:cs typeface="Calibri" pitchFamily="34" charset="0"/>
              </a:rPr>
              <a:t>Clinical </a:t>
            </a:r>
            <a:r>
              <a:rPr lang="en-US" sz="1800" dirty="0">
                <a:latin typeface="Calibri" pitchFamily="34" charset="0"/>
                <a:cs typeface="Calibri" pitchFamily="34" charset="0"/>
              </a:rPr>
              <a:t>significance!!!</a:t>
            </a:r>
            <a:endParaRPr lang="en-US" sz="1800" dirty="0" smtClean="0">
              <a:latin typeface="Calibri" pitchFamily="34" charset="0"/>
              <a:cs typeface="Calibri" pitchFamily="34" charset="0"/>
            </a:endParaRPr>
          </a:p>
        </p:txBody>
      </p:sp>
      <p:pic>
        <p:nvPicPr>
          <p:cNvPr id="5" name="Picture 4"/>
          <p:cNvPicPr>
            <a:picLocks noChangeAspect="1"/>
          </p:cNvPicPr>
          <p:nvPr/>
        </p:nvPicPr>
        <p:blipFill>
          <a:blip r:embed="rId2"/>
          <a:stretch>
            <a:fillRect/>
          </a:stretch>
        </p:blipFill>
        <p:spPr>
          <a:xfrm>
            <a:off x="5364088" y="3429000"/>
            <a:ext cx="2750589" cy="3055243"/>
          </a:xfrm>
          <a:prstGeom prst="rect">
            <a:avLst/>
          </a:prstGeom>
        </p:spPr>
      </p:pic>
    </p:spTree>
    <p:extLst>
      <p:ext uri="{BB962C8B-B14F-4D97-AF65-F5344CB8AC3E}">
        <p14:creationId xmlns:p14="http://schemas.microsoft.com/office/powerpoint/2010/main" val="77828265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10229</TotalTime>
  <Words>909</Words>
  <Application>Microsoft Office PowerPoint</Application>
  <PresentationFormat>On-screen Show (4:3)</PresentationFormat>
  <Paragraphs>98</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Theme1</vt:lpstr>
      <vt:lpstr>Assessing the Pulse Qualities</vt:lpstr>
      <vt:lpstr>Heart</vt:lpstr>
      <vt:lpstr>Heart</vt:lpstr>
      <vt:lpstr>Heart</vt:lpstr>
      <vt:lpstr>Heart</vt:lpstr>
      <vt:lpstr>Circulation</vt:lpstr>
      <vt:lpstr>Arterial pulse</vt:lpstr>
      <vt:lpstr>Arterial pulse</vt:lpstr>
      <vt:lpstr>Arterial pulse</vt:lpstr>
      <vt:lpstr>Arterial pulse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Транспорт јона и молекула кроз ћелијску мембрану.  Мембрански и акциони потенцијали.</dc:title>
  <dc:creator>Editor</dc:creator>
  <cp:lastModifiedBy>Korisnik</cp:lastModifiedBy>
  <cp:revision>212</cp:revision>
  <dcterms:created xsi:type="dcterms:W3CDTF">2018-09-04T11:58:08Z</dcterms:created>
  <dcterms:modified xsi:type="dcterms:W3CDTF">2023-11-14T11:11:36Z</dcterms:modified>
</cp:coreProperties>
</file>